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1">
                  <a:lumOff val="13543"/>
                </a:schemeClr>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09D00"/>
          </a:solidFill>
        </a:fill>
      </a:tcStyle>
    </a:firstCol>
    <a:lastRow>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027002"/>
          </a:solidFill>
        </a:fill>
      </a:tcStyle>
    </a:firstRow>
  </a:tblStyle>
  <a:tblStyle styleId="{CF821DB8-F4EB-4A41-A1BA-3FCAFE7338EE}" styleName="">
    <a:tblBg/>
    <a:wholeTbl>
      <a:tcTxStyle b="off"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alpha val="63790"/>
            </a:srgb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E3E5E8"/>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alpha val="63790"/>
            </a:srgbClr>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alpha val="64000"/>
            </a:srgbClr>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62727"/>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42424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4" d="100"/>
          <a:sy n="24" d="100"/>
        </p:scale>
        <p:origin x="86" y="7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6498" y="11839048"/>
            <a:ext cx="21971003" cy="636979"/>
          </a:xfrm>
          <a:prstGeom prst="rect">
            <a:avLst/>
          </a:prstGeom>
        </p:spPr>
        <p:txBody>
          <a:bodyPr lIns="45719" tIns="45719" rIns="45719" bIns="45719" anchor="b"/>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6500" y="7196865"/>
            <a:ext cx="21971000"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xfrm>
            <a:off x="12007748" y="13080999"/>
            <a:ext cx="368504"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7" name="Body Level One…"/>
          <p:cNvSpPr txBox="1">
            <a:spLocks noGrp="1"/>
          </p:cNvSpPr>
          <p:nvPr>
            <p:ph type="body" idx="1" hasCustomPrompt="1"/>
          </p:nvPr>
        </p:nvSpPr>
        <p:spPr>
          <a:xfrm>
            <a:off x="1206500" y="935258"/>
            <a:ext cx="21971000" cy="7359063"/>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80825" y="10675453"/>
            <a:ext cx="201492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nchor="ct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Close-up of wild plants growing between rocks"/>
          <p:cNvSpPr>
            <a:spLocks noGrp="1"/>
          </p:cNvSpPr>
          <p:nvPr>
            <p:ph type="pic" sz="quarter" idx="21"/>
          </p:nvPr>
        </p:nvSpPr>
        <p:spPr>
          <a:xfrm>
            <a:off x="15430500" y="7085409"/>
            <a:ext cx="8128000" cy="5410201"/>
          </a:xfrm>
          <a:prstGeom prst="rect">
            <a:avLst/>
          </a:prstGeom>
        </p:spPr>
        <p:txBody>
          <a:bodyPr lIns="91439" tIns="45719" rIns="91439" bIns="45719">
            <a:noAutofit/>
          </a:bodyPr>
          <a:lstStyle/>
          <a:p>
            <a:endParaRPr/>
          </a:p>
        </p:txBody>
      </p:sp>
      <p:sp>
        <p:nvSpPr>
          <p:cNvPr id="125" name="Large rock formation under dark clouds with a dirt road in the foreground"/>
          <p:cNvSpPr>
            <a:spLocks noGrp="1"/>
          </p:cNvSpPr>
          <p:nvPr>
            <p:ph type="pic" idx="22"/>
          </p:nvPr>
        </p:nvSpPr>
        <p:spPr>
          <a:xfrm>
            <a:off x="-2933700" y="1270000"/>
            <a:ext cx="22699133" cy="11277600"/>
          </a:xfrm>
          <a:prstGeom prst="rect">
            <a:avLst/>
          </a:prstGeom>
        </p:spPr>
        <p:txBody>
          <a:bodyPr lIns="91439" tIns="45719" rIns="91439" bIns="45719">
            <a:noAutofit/>
          </a:bodyPr>
          <a:lstStyle/>
          <a:p>
            <a:endParaRPr/>
          </a:p>
        </p:txBody>
      </p:sp>
      <p:sp>
        <p:nvSpPr>
          <p:cNvPr id="126" name="Close-up of a wild plant growing between lava rocks"/>
          <p:cNvSpPr>
            <a:spLocks noGrp="1"/>
          </p:cNvSpPr>
          <p:nvPr>
            <p:ph type="pic" sz="quarter" idx="23"/>
          </p:nvPr>
        </p:nvSpPr>
        <p:spPr>
          <a:xfrm>
            <a:off x="15430500" y="1270000"/>
            <a:ext cx="8128000" cy="54102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waterfall surrounded by a green rocky landscape"/>
          <p:cNvSpPr>
            <a:spLocks noGrp="1"/>
          </p:cNvSpPr>
          <p:nvPr>
            <p:ph type="pic" idx="21"/>
          </p:nvPr>
        </p:nvSpPr>
        <p:spPr>
          <a:xfrm>
            <a:off x="-1511300" y="-3721100"/>
            <a:ext cx="28511500" cy="19030242"/>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Green, hilly landscape"/>
          <p:cNvSpPr>
            <a:spLocks noGrp="1"/>
          </p:cNvSpPr>
          <p:nvPr>
            <p:ph type="pic" idx="21"/>
          </p:nvPr>
        </p:nvSpPr>
        <p:spPr>
          <a:xfrm>
            <a:off x="-431800" y="-4038600"/>
            <a:ext cx="29464000" cy="1803400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44688"/>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 </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3" name="Body Level One…"/>
          <p:cNvSpPr txBox="1">
            <a:spLocks noGrp="1"/>
          </p:cNvSpPr>
          <p:nvPr>
            <p:ph type="body" sz="quarter" idx="1" hasCustomPrompt="1"/>
          </p:nvPr>
        </p:nvSpPr>
        <p:spPr>
          <a:xfrm>
            <a:off x="1206500" y="7060576"/>
            <a:ext cx="9779000" cy="5382403"/>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4" name="Moss-covered rocks"/>
          <p:cNvSpPr>
            <a:spLocks noGrp="1"/>
          </p:cNvSpPr>
          <p:nvPr>
            <p:ph type="pic" sz="half" idx="21"/>
          </p:nvPr>
        </p:nvSpPr>
        <p:spPr>
          <a:xfrm>
            <a:off x="12052303" y="1270000"/>
            <a:ext cx="11188406" cy="11209889"/>
          </a:xfrm>
          <a:prstGeom prst="rect">
            <a:avLst/>
          </a:prstGeom>
        </p:spPr>
        <p:txBody>
          <a:bodyPr lIns="91439" tIns="45719" rIns="91439" bIns="45719">
            <a:noAutofit/>
          </a:bodyPr>
          <a:lstStyle/>
          <a:p>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Title"/>
          <p:cNvSpPr txBox="1">
            <a:spLocks noGrp="1"/>
          </p:cNvSpPr>
          <p:nvPr>
            <p:ph type="title" hasCustomPrompt="1"/>
          </p:nvPr>
        </p:nvSpPr>
        <p:spPr>
          <a:xfrm>
            <a:off x="1206500" y="952500"/>
            <a:ext cx="9779000" cy="1435100"/>
          </a:xfrm>
          <a:prstGeom prst="rect">
            <a:avLst/>
          </a:prstGeom>
        </p:spPr>
        <p:txBody>
          <a:bodyPr/>
          <a:lstStyle/>
          <a:p>
            <a:r>
              <a:t>Slide Title</a:t>
            </a:r>
          </a:p>
        </p:txBody>
      </p:sp>
      <p:sp>
        <p:nvSpPr>
          <p:cNvPr id="61" name="Slide Subtitle"/>
          <p:cNvSpPr txBox="1">
            <a:spLocks noGrp="1"/>
          </p:cNvSpPr>
          <p:nvPr>
            <p:ph type="body" sz="quarter" idx="21" hasCustomPrompt="1"/>
          </p:nvPr>
        </p:nvSpPr>
        <p:spPr>
          <a:xfrm>
            <a:off x="1206500" y="2245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2" name="Body Level One…"/>
          <p:cNvSpPr txBox="1">
            <a:spLocks noGrp="1"/>
          </p:cNvSpPr>
          <p:nvPr>
            <p:ph type="body" sz="half" idx="1" hasCustomPrompt="1"/>
          </p:nvPr>
        </p:nvSpPr>
        <p:spPr>
          <a:xfrm>
            <a:off x="1206500" y="4248504"/>
            <a:ext cx="9779000" cy="8256012"/>
          </a:xfrm>
          <a:prstGeom prst="rect">
            <a:avLst/>
          </a:prstGeom>
        </p:spPr>
        <p:txBody>
          <a:bodyPr/>
          <a:lstStyle/>
          <a:p>
            <a:r>
              <a:t>Slide bullet text</a:t>
            </a:r>
          </a:p>
          <a:p>
            <a:pPr lvl="1"/>
            <a:endParaRPr/>
          </a:p>
          <a:p>
            <a:pPr lvl="2"/>
            <a:endParaRPr/>
          </a:p>
          <a:p>
            <a:pPr lvl="3"/>
            <a:endParaRPr/>
          </a:p>
          <a:p>
            <a:pPr lvl="4"/>
            <a:endParaRPr/>
          </a:p>
        </p:txBody>
      </p:sp>
      <p:sp>
        <p:nvSpPr>
          <p:cNvPr id="63" name="Large rock formation under dark clouds with a dirt road in the foreground"/>
          <p:cNvSpPr>
            <a:spLocks noGrp="1"/>
          </p:cNvSpPr>
          <p:nvPr>
            <p:ph type="pic" idx="22"/>
          </p:nvPr>
        </p:nvSpPr>
        <p:spPr>
          <a:xfrm>
            <a:off x="6380200" y="1263848"/>
            <a:ext cx="22529801" cy="11193471"/>
          </a:xfrm>
          <a:prstGeom prst="rect">
            <a:avLst/>
          </a:prstGeom>
        </p:spPr>
        <p:txBody>
          <a:bodyPr lIns="91439" tIns="45719" rIns="91439" bIns="45719">
            <a:noAutofit/>
          </a:bodyPr>
          <a:lstStyle/>
          <a:p>
            <a:endParaRP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952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952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245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952500"/>
            <a:ext cx="21971000"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FFFFFF"/>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johnstonsarchive.net"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Yingzi Jin, April Wang, Ruoyi Wu, Guangjie Xu"/>
          <p:cNvSpPr txBox="1">
            <a:spLocks noGrp="1"/>
          </p:cNvSpPr>
          <p:nvPr>
            <p:ph type="body" idx="21"/>
          </p:nvPr>
        </p:nvSpPr>
        <p:spPr>
          <a:xfrm>
            <a:off x="9347437" y="11174705"/>
            <a:ext cx="14491149" cy="229742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lgn="r" defTabSz="457200">
              <a:defRPr b="0">
                <a:latin typeface="Times Roman"/>
                <a:ea typeface="Times Roman"/>
                <a:cs typeface="Times Roman"/>
                <a:sym typeface="Times Roman"/>
              </a:defRPr>
            </a:lvl1pPr>
          </a:lstStyle>
          <a:p>
            <a:r>
              <a:t>Yingzi Jin, April Wang, Ruoyi Wu, Guangjie Xu</a:t>
            </a:r>
            <a:endParaRPr>
              <a:solidFill>
                <a:srgbClr val="000000"/>
              </a:solidFill>
            </a:endParaRPr>
          </a:p>
        </p:txBody>
      </p:sp>
      <p:sp>
        <p:nvSpPr>
          <p:cNvPr id="152" name="Gender Inequality…"/>
          <p:cNvSpPr txBox="1">
            <a:spLocks noGrp="1"/>
          </p:cNvSpPr>
          <p:nvPr>
            <p:ph type="ctrTitle"/>
          </p:nvPr>
        </p:nvSpPr>
        <p:spPr>
          <a:xfrm>
            <a:off x="8686351" y="1901891"/>
            <a:ext cx="15539363" cy="4825834"/>
          </a:xfrm>
          <a:prstGeom prst="rect">
            <a:avLst/>
          </a:prstGeom>
        </p:spPr>
        <p:txBody>
          <a:bodyPr/>
          <a:lstStyle/>
          <a:p>
            <a:pPr algn="ctr" defTabSz="457200">
              <a:lnSpc>
                <a:spcPct val="100000"/>
              </a:lnSpc>
              <a:defRPr sz="6500" spc="0"/>
            </a:pPr>
            <a:r>
              <a:t>Gender Inequality </a:t>
            </a:r>
          </a:p>
          <a:p>
            <a:pPr algn="ctr" defTabSz="457200">
              <a:lnSpc>
                <a:spcPct val="100000"/>
              </a:lnSpc>
              <a:defRPr sz="6500" spc="0"/>
            </a:pPr>
            <a:r>
              <a:t>and </a:t>
            </a:r>
          </a:p>
          <a:p>
            <a:pPr algn="ctr" defTabSz="457200">
              <a:lnSpc>
                <a:spcPct val="100000"/>
              </a:lnSpc>
              <a:defRPr sz="6500" spc="0"/>
            </a:pPr>
            <a:r>
              <a:t>Crime Against Women</a:t>
            </a:r>
            <a:endParaRPr>
              <a:solidFill>
                <a:srgbClr val="000000"/>
              </a:solidFill>
            </a:endParaRPr>
          </a:p>
        </p:txBody>
      </p:sp>
      <p:grpSp>
        <p:nvGrpSpPr>
          <p:cNvPr id="155" name="Image Gallery"/>
          <p:cNvGrpSpPr/>
          <p:nvPr/>
        </p:nvGrpSpPr>
        <p:grpSpPr>
          <a:xfrm>
            <a:off x="-25737" y="-76930"/>
            <a:ext cx="8605180" cy="14446452"/>
            <a:chOff x="0" y="0"/>
            <a:chExt cx="8605178" cy="14446451"/>
          </a:xfrm>
        </p:grpSpPr>
        <p:pic>
          <p:nvPicPr>
            <p:cNvPr id="153" name="Rape.jpeg" descr="Rape.jpeg"/>
            <p:cNvPicPr>
              <a:picLocks noChangeAspect="1"/>
            </p:cNvPicPr>
            <p:nvPr/>
          </p:nvPicPr>
          <p:blipFill>
            <a:blip r:embed="rId2"/>
            <a:srcRect l="26740" r="26740"/>
            <a:stretch>
              <a:fillRect/>
            </a:stretch>
          </p:blipFill>
          <p:spPr>
            <a:xfrm>
              <a:off x="0" y="0"/>
              <a:ext cx="8605179" cy="13858086"/>
            </a:xfrm>
            <a:prstGeom prst="rect">
              <a:avLst/>
            </a:prstGeom>
            <a:ln w="12700" cap="flat">
              <a:noFill/>
              <a:miter lim="400000"/>
            </a:ln>
            <a:effectLst/>
          </p:spPr>
        </p:pic>
        <p:sp>
          <p:nvSpPr>
            <p:cNvPr id="154" name="Caption"/>
            <p:cNvSpPr/>
            <p:nvPr/>
          </p:nvSpPr>
          <p:spPr>
            <a:xfrm>
              <a:off x="0" y="13934285"/>
              <a:ext cx="8605179" cy="512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r>
                <a:t>Caption</a:t>
              </a:r>
            </a:p>
          </p:txBody>
        </p:sp>
      </p:grpSp>
      <p:sp>
        <p:nvSpPr>
          <p:cNvPr id="156" name="233 Not Found"/>
          <p:cNvSpPr txBox="1"/>
          <p:nvPr/>
        </p:nvSpPr>
        <p:spPr>
          <a:xfrm>
            <a:off x="14418920" y="7129748"/>
            <a:ext cx="4074225" cy="78352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4500" b="1"/>
            </a:lvl1pPr>
          </a:lstStyle>
          <a:p>
            <a:r>
              <a:t>233 Not Found</a:t>
            </a:r>
          </a:p>
        </p:txBody>
      </p:sp>
      <p:sp>
        <p:nvSpPr>
          <p:cNvPr id="157" name="Line"/>
          <p:cNvSpPr/>
          <p:nvPr/>
        </p:nvSpPr>
        <p:spPr>
          <a:xfrm>
            <a:off x="9776610" y="6545128"/>
            <a:ext cx="13358845" cy="1"/>
          </a:xfrm>
          <a:prstGeom prst="line">
            <a:avLst/>
          </a:prstGeom>
          <a:ln w="25400">
            <a:solidFill>
              <a:srgbClr val="FFFFFF"/>
            </a:solidFill>
            <a:miter lim="400000"/>
          </a:ln>
        </p:spPr>
        <p:txBody>
          <a:bodyPr lIns="50800" tIns="50800" rIns="50800" bIns="50800" anchor="ctr"/>
          <a:lstStyle/>
          <a:p>
            <a:endParaRPr/>
          </a:p>
        </p:txBody>
      </p:sp>
      <p:sp>
        <p:nvSpPr>
          <p:cNvPr id="158" name="Slide Number"/>
          <p:cNvSpPr txBox="1">
            <a:spLocks noGrp="1"/>
          </p:cNvSpPr>
          <p:nvPr>
            <p:ph type="sldNum" sz="quarter" idx="2"/>
          </p:nvPr>
        </p:nvSpPr>
        <p:spPr>
          <a:xfrm>
            <a:off x="12071299" y="13080999"/>
            <a:ext cx="241402"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Data Collection"/>
          <p:cNvSpPr txBox="1">
            <a:spLocks noGrp="1"/>
          </p:cNvSpPr>
          <p:nvPr>
            <p:ph type="title"/>
          </p:nvPr>
        </p:nvSpPr>
        <p:spPr>
          <a:xfrm>
            <a:off x="13676937" y="948957"/>
            <a:ext cx="10950233" cy="1433164"/>
          </a:xfrm>
          <a:prstGeom prst="rect">
            <a:avLst/>
          </a:prstGeom>
        </p:spPr>
        <p:txBody>
          <a:bodyPr/>
          <a:lstStyle/>
          <a:p>
            <a:r>
              <a:t>Data Collection</a:t>
            </a:r>
          </a:p>
        </p:txBody>
      </p:sp>
      <p:sp>
        <p:nvSpPr>
          <p:cNvPr id="204" name="Education Gender Gap"/>
          <p:cNvSpPr txBox="1">
            <a:spLocks noGrp="1"/>
          </p:cNvSpPr>
          <p:nvPr>
            <p:ph type="body" idx="21"/>
          </p:nvPr>
        </p:nvSpPr>
        <p:spPr>
          <a:xfrm>
            <a:off x="13791227" y="2435536"/>
            <a:ext cx="8355435"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Education Gender Gap</a:t>
            </a:r>
          </a:p>
        </p:txBody>
      </p:sp>
      <p:sp>
        <p:nvSpPr>
          <p:cNvPr id="205" name="Female and male population with highest degree of high school…"/>
          <p:cNvSpPr txBox="1">
            <a:spLocks noGrp="1"/>
          </p:cNvSpPr>
          <p:nvPr>
            <p:ph type="body" sz="half" idx="1"/>
          </p:nvPr>
        </p:nvSpPr>
        <p:spPr>
          <a:xfrm>
            <a:off x="11166113" y="4248504"/>
            <a:ext cx="13605664" cy="8256012"/>
          </a:xfrm>
          <a:prstGeom prst="rect">
            <a:avLst/>
          </a:prstGeom>
        </p:spPr>
        <p:txBody>
          <a:bodyPr/>
          <a:lstStyle/>
          <a:p>
            <a:r>
              <a:t>Female and male population with highest degree of high school</a:t>
            </a:r>
          </a:p>
          <a:p>
            <a:r>
              <a:t>Female and male population with highest degree of bachelor degree</a:t>
            </a:r>
          </a:p>
          <a:p>
            <a:r>
              <a:t>Female and male population with highest degree of master or professional degree</a:t>
            </a:r>
          </a:p>
          <a:p>
            <a:r>
              <a:t>Source: United States Census Bureau</a:t>
            </a:r>
          </a:p>
        </p:txBody>
      </p:sp>
      <p:sp>
        <p:nvSpPr>
          <p:cNvPr id="20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pic>
        <p:nvPicPr>
          <p:cNvPr id="207" name="Image Gallery" descr="Image Gallery"/>
          <p:cNvPicPr>
            <a:picLocks noChangeAspect="1"/>
          </p:cNvPicPr>
          <p:nvPr/>
        </p:nvPicPr>
        <p:blipFill>
          <a:blip r:embed="rId2"/>
          <a:srcRect t="9765" b="9765"/>
          <a:stretch>
            <a:fillRect/>
          </a:stretch>
        </p:blipFill>
        <p:spPr>
          <a:xfrm>
            <a:off x="-600289" y="-13095"/>
            <a:ext cx="10673463" cy="13742190"/>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Data Collection"/>
          <p:cNvSpPr txBox="1">
            <a:spLocks noGrp="1"/>
          </p:cNvSpPr>
          <p:nvPr>
            <p:ph type="title"/>
          </p:nvPr>
        </p:nvSpPr>
        <p:spPr>
          <a:xfrm>
            <a:off x="13359843" y="948957"/>
            <a:ext cx="21971001" cy="1433164"/>
          </a:xfrm>
          <a:prstGeom prst="rect">
            <a:avLst/>
          </a:prstGeom>
        </p:spPr>
        <p:txBody>
          <a:bodyPr/>
          <a:lstStyle/>
          <a:p>
            <a:r>
              <a:t>Data Collection</a:t>
            </a:r>
          </a:p>
        </p:txBody>
      </p:sp>
      <p:sp>
        <p:nvSpPr>
          <p:cNvPr id="210" name="Health Gender Gap"/>
          <p:cNvSpPr txBox="1">
            <a:spLocks noGrp="1"/>
          </p:cNvSpPr>
          <p:nvPr>
            <p:ph type="body" idx="21"/>
          </p:nvPr>
        </p:nvSpPr>
        <p:spPr>
          <a:xfrm>
            <a:off x="14095565" y="2249296"/>
            <a:ext cx="2197100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Health Gender Gap</a:t>
            </a:r>
          </a:p>
        </p:txBody>
      </p:sp>
      <p:sp>
        <p:nvSpPr>
          <p:cNvPr id="211" name="Sex ratio at birth: male per 100 female…"/>
          <p:cNvSpPr txBox="1">
            <a:spLocks noGrp="1"/>
          </p:cNvSpPr>
          <p:nvPr>
            <p:ph type="body" sz="half" idx="1"/>
          </p:nvPr>
        </p:nvSpPr>
        <p:spPr>
          <a:xfrm>
            <a:off x="10762592" y="3935580"/>
            <a:ext cx="12878283" cy="8256012"/>
          </a:xfrm>
          <a:prstGeom prst="rect">
            <a:avLst/>
          </a:prstGeom>
        </p:spPr>
        <p:txBody>
          <a:bodyPr/>
          <a:lstStyle/>
          <a:p>
            <a:pPr marL="560831" indent="-560831" defTabSz="2243271">
              <a:spcBef>
                <a:spcPts val="4100"/>
              </a:spcBef>
              <a:defRPr sz="4416"/>
            </a:pPr>
            <a:r>
              <a:t>Sex ratio at birth: male per 100 female</a:t>
            </a:r>
          </a:p>
          <a:p>
            <a:pPr marL="560831" indent="-560831" defTabSz="2243271">
              <a:spcBef>
                <a:spcPts val="4100"/>
              </a:spcBef>
              <a:defRPr sz="4416"/>
            </a:pPr>
            <a:r>
              <a:t>Life expectancy ratio: average male life expectancy / average female life expectancy</a:t>
            </a:r>
          </a:p>
          <a:p>
            <a:pPr marL="560831" indent="-560831" defTabSz="2243271">
              <a:spcBef>
                <a:spcPts val="4100"/>
              </a:spcBef>
              <a:defRPr sz="4416"/>
            </a:pPr>
            <a:r>
              <a:t>Source:</a:t>
            </a:r>
          </a:p>
          <a:p>
            <a:pPr marL="1121663" lvl="1" indent="-560831" defTabSz="2243271">
              <a:spcBef>
                <a:spcPts val="4100"/>
              </a:spcBef>
              <a:defRPr sz="4416"/>
            </a:pPr>
            <a:r>
              <a:t>United States Census Bureau</a:t>
            </a:r>
          </a:p>
          <a:p>
            <a:pPr marL="1121663" lvl="1" indent="-560831" defTabSz="2243271">
              <a:spcBef>
                <a:spcPts val="4100"/>
              </a:spcBef>
              <a:defRPr sz="4416"/>
            </a:pPr>
            <a:r>
              <a:t>National Center for Disease Control and Prevention </a:t>
            </a:r>
          </a:p>
          <a:p>
            <a:pPr marL="1121663" lvl="1" indent="-560831" defTabSz="2243271">
              <a:spcBef>
                <a:spcPts val="4100"/>
              </a:spcBef>
              <a:defRPr sz="4416"/>
            </a:pPr>
            <a:r>
              <a:t>US Mortality Rates and Life Expectancy by State, Race, and Ethnicity </a:t>
            </a:r>
          </a:p>
        </p:txBody>
      </p:sp>
      <p:sp>
        <p:nvSpPr>
          <p:cNvPr id="2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pic>
        <p:nvPicPr>
          <p:cNvPr id="213" name="Image Gallery" descr="Image Gallery"/>
          <p:cNvPicPr>
            <a:picLocks noChangeAspect="1"/>
          </p:cNvPicPr>
          <p:nvPr/>
        </p:nvPicPr>
        <p:blipFill>
          <a:blip r:embed="rId2"/>
          <a:srcRect l="25004" r="25004"/>
          <a:stretch>
            <a:fillRect/>
          </a:stretch>
        </p:blipFill>
        <p:spPr>
          <a:xfrm>
            <a:off x="-192556" y="71232"/>
            <a:ext cx="10001714" cy="13573536"/>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Abortion Rate"/>
          <p:cNvSpPr txBox="1">
            <a:spLocks noGrp="1"/>
          </p:cNvSpPr>
          <p:nvPr>
            <p:ph type="body" idx="21"/>
          </p:nvPr>
        </p:nvSpPr>
        <p:spPr>
          <a:xfrm>
            <a:off x="15732633" y="2249296"/>
            <a:ext cx="2197100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Abortion Rate</a:t>
            </a:r>
          </a:p>
        </p:txBody>
      </p:sp>
      <p:sp>
        <p:nvSpPr>
          <p:cNvPr id="216" name="Age range: 15 - 44…"/>
          <p:cNvSpPr txBox="1">
            <a:spLocks noGrp="1"/>
          </p:cNvSpPr>
          <p:nvPr>
            <p:ph type="body" sz="half" idx="1"/>
          </p:nvPr>
        </p:nvSpPr>
        <p:spPr>
          <a:xfrm>
            <a:off x="11182849" y="3798265"/>
            <a:ext cx="12127483" cy="8256012"/>
          </a:xfrm>
          <a:prstGeom prst="rect">
            <a:avLst/>
          </a:prstGeom>
        </p:spPr>
        <p:txBody>
          <a:bodyPr/>
          <a:lstStyle/>
          <a:p>
            <a:r>
              <a:t>Age range: 15 - 44</a:t>
            </a:r>
          </a:p>
          <a:p>
            <a:r>
              <a:t>Abortion rate = (abortion occurrences / female population) * 1000</a:t>
            </a:r>
          </a:p>
          <a:p>
            <a:r>
              <a:t>Source: </a:t>
            </a:r>
          </a:p>
          <a:p>
            <a:pPr lvl="1"/>
            <a:r>
              <a:t>Centers for Disease Control and Prevention</a:t>
            </a:r>
          </a:p>
          <a:p>
            <a:pPr lvl="1"/>
            <a:r>
              <a:t>Guttmacher institute</a:t>
            </a:r>
          </a:p>
          <a:p>
            <a:pPr lvl="1"/>
            <a:r>
              <a:rPr u="sng">
                <a:hlinkClick r:id="rId2"/>
              </a:rPr>
              <a:t>johnstonsarchive.net</a:t>
            </a:r>
          </a:p>
        </p:txBody>
      </p:sp>
      <p:sp>
        <p:nvSpPr>
          <p:cNvPr id="2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pic>
        <p:nvPicPr>
          <p:cNvPr id="218" name="Image Gallery" descr="Image Gallery"/>
          <p:cNvPicPr>
            <a:picLocks noChangeAspect="1"/>
          </p:cNvPicPr>
          <p:nvPr/>
        </p:nvPicPr>
        <p:blipFill>
          <a:blip r:embed="rId3"/>
          <a:srcRect t="481" b="481"/>
          <a:stretch>
            <a:fillRect/>
          </a:stretch>
        </p:blipFill>
        <p:spPr>
          <a:xfrm>
            <a:off x="-43969" y="-44567"/>
            <a:ext cx="8956000" cy="13805134"/>
          </a:xfrm>
          <a:prstGeom prst="rect">
            <a:avLst/>
          </a:prstGeom>
          <a:ln w="12700">
            <a:miter lim="400000"/>
          </a:ln>
        </p:spPr>
      </p:pic>
      <p:sp>
        <p:nvSpPr>
          <p:cNvPr id="219" name="Data Collection"/>
          <p:cNvSpPr txBox="1"/>
          <p:nvPr/>
        </p:nvSpPr>
        <p:spPr>
          <a:xfrm>
            <a:off x="13481439" y="952500"/>
            <a:ext cx="21971001"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lnSpc>
                <a:spcPct val="80000"/>
              </a:lnSpc>
              <a:defRPr sz="8500" b="1" spc="-170"/>
            </a:lvl1pPr>
          </a:lstStyle>
          <a:p>
            <a:r>
              <a:t>Data Collection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Abortion Legality"/>
          <p:cNvSpPr txBox="1">
            <a:spLocks noGrp="1"/>
          </p:cNvSpPr>
          <p:nvPr>
            <p:ph type="body" idx="21"/>
          </p:nvPr>
        </p:nvSpPr>
        <p:spPr>
          <a:xfrm>
            <a:off x="15732633" y="2249296"/>
            <a:ext cx="2197100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Abortion Legality</a:t>
            </a:r>
          </a:p>
        </p:txBody>
      </p:sp>
      <p:sp>
        <p:nvSpPr>
          <p:cNvPr id="222" name="Web scraped each state’s ruling and legalization of abortion…"/>
          <p:cNvSpPr txBox="1">
            <a:spLocks noGrp="1"/>
          </p:cNvSpPr>
          <p:nvPr>
            <p:ph type="body" sz="half" idx="1"/>
          </p:nvPr>
        </p:nvSpPr>
        <p:spPr>
          <a:xfrm>
            <a:off x="11182849" y="3798265"/>
            <a:ext cx="12127483" cy="8256012"/>
          </a:xfrm>
          <a:prstGeom prst="rect">
            <a:avLst/>
          </a:prstGeom>
        </p:spPr>
        <p:txBody>
          <a:bodyPr/>
          <a:lstStyle/>
          <a:p>
            <a:r>
              <a:t>Web scraped each state’s ruling and legalization of abortion</a:t>
            </a:r>
          </a:p>
          <a:p>
            <a:pPr lvl="1"/>
            <a:r>
              <a:t>BeautifulSoup and Regex</a:t>
            </a:r>
          </a:p>
          <a:p>
            <a:r>
              <a:t>From: wikipedia: abortion law in the U.S. by state</a:t>
            </a:r>
          </a:p>
        </p:txBody>
      </p:sp>
      <p:sp>
        <p:nvSpPr>
          <p:cNvPr id="2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pic>
        <p:nvPicPr>
          <p:cNvPr id="224" name="Image Gallery" descr="Image Gallery"/>
          <p:cNvPicPr>
            <a:picLocks noChangeAspect="1"/>
          </p:cNvPicPr>
          <p:nvPr/>
        </p:nvPicPr>
        <p:blipFill>
          <a:blip r:embed="rId2"/>
          <a:srcRect t="481" b="481"/>
          <a:stretch>
            <a:fillRect/>
          </a:stretch>
        </p:blipFill>
        <p:spPr>
          <a:xfrm>
            <a:off x="-43969" y="-44567"/>
            <a:ext cx="8956000" cy="13805134"/>
          </a:xfrm>
          <a:prstGeom prst="rect">
            <a:avLst/>
          </a:prstGeom>
          <a:ln w="12700">
            <a:miter lim="400000"/>
          </a:ln>
        </p:spPr>
      </p:pic>
      <p:sp>
        <p:nvSpPr>
          <p:cNvPr id="225" name="Data Collection"/>
          <p:cNvSpPr txBox="1"/>
          <p:nvPr/>
        </p:nvSpPr>
        <p:spPr>
          <a:xfrm>
            <a:off x="13481439" y="952500"/>
            <a:ext cx="21971001"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lnSpc>
                <a:spcPct val="80000"/>
              </a:lnSpc>
              <a:defRPr sz="8500" b="1" spc="-170"/>
            </a:lvl1pPr>
          </a:lstStyle>
          <a:p>
            <a:r>
              <a:t>Data Collection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Female Political Empowerment"/>
          <p:cNvSpPr txBox="1">
            <a:spLocks noGrp="1"/>
          </p:cNvSpPr>
          <p:nvPr>
            <p:ph type="body" idx="21"/>
          </p:nvPr>
        </p:nvSpPr>
        <p:spPr>
          <a:xfrm>
            <a:off x="11988541" y="2737241"/>
            <a:ext cx="2197100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Female Political Empowerment</a:t>
            </a:r>
          </a:p>
        </p:txBody>
      </p:sp>
      <p:sp>
        <p:nvSpPr>
          <p:cNvPr id="228" name="Ratio of women in state legislature…"/>
          <p:cNvSpPr txBox="1">
            <a:spLocks noGrp="1"/>
          </p:cNvSpPr>
          <p:nvPr>
            <p:ph type="body" sz="half" idx="1"/>
          </p:nvPr>
        </p:nvSpPr>
        <p:spPr>
          <a:xfrm>
            <a:off x="11206546" y="4248504"/>
            <a:ext cx="12010296" cy="8256012"/>
          </a:xfrm>
          <a:prstGeom prst="rect">
            <a:avLst/>
          </a:prstGeom>
        </p:spPr>
        <p:txBody>
          <a:bodyPr/>
          <a:lstStyle/>
          <a:p>
            <a:r>
              <a:t>Ratio of women in state legislature</a:t>
            </a:r>
          </a:p>
          <a:p>
            <a:r>
              <a:t>Whether the state governor or state lieutenant governor is female</a:t>
            </a:r>
          </a:p>
          <a:p>
            <a:r>
              <a:t>Source: Center for American Women and Politics</a:t>
            </a:r>
          </a:p>
        </p:txBody>
      </p:sp>
      <p:sp>
        <p:nvSpPr>
          <p:cNvPr id="22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14</a:t>
            </a:fld>
            <a:endParaRPr/>
          </a:p>
        </p:txBody>
      </p:sp>
      <p:grpSp>
        <p:nvGrpSpPr>
          <p:cNvPr id="232" name="Image Gallery"/>
          <p:cNvGrpSpPr/>
          <p:nvPr/>
        </p:nvGrpSpPr>
        <p:grpSpPr>
          <a:xfrm>
            <a:off x="-30177" y="12407"/>
            <a:ext cx="10079654" cy="14279551"/>
            <a:chOff x="0" y="0"/>
            <a:chExt cx="10079652" cy="14279550"/>
          </a:xfrm>
        </p:grpSpPr>
        <p:pic>
          <p:nvPicPr>
            <p:cNvPr id="230" name="political empowerment.jpeg" descr="political empowerment.jpeg"/>
            <p:cNvPicPr>
              <a:picLocks noChangeAspect="1"/>
            </p:cNvPicPr>
            <p:nvPr/>
          </p:nvPicPr>
          <p:blipFill>
            <a:blip r:embed="rId2"/>
            <a:srcRect l="634" r="1411"/>
            <a:stretch>
              <a:fillRect/>
            </a:stretch>
          </p:blipFill>
          <p:spPr>
            <a:xfrm>
              <a:off x="0" y="0"/>
              <a:ext cx="10079653" cy="13691185"/>
            </a:xfrm>
            <a:prstGeom prst="rect">
              <a:avLst/>
            </a:prstGeom>
            <a:ln w="12700" cap="flat">
              <a:noFill/>
              <a:miter lim="400000"/>
            </a:ln>
            <a:effectLst/>
          </p:spPr>
        </p:pic>
        <p:sp>
          <p:nvSpPr>
            <p:cNvPr id="231" name="Caption"/>
            <p:cNvSpPr/>
            <p:nvPr/>
          </p:nvSpPr>
          <p:spPr>
            <a:xfrm>
              <a:off x="0" y="13767384"/>
              <a:ext cx="10079653" cy="512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r>
                <a:t>Caption</a:t>
              </a:r>
            </a:p>
          </p:txBody>
        </p:sp>
      </p:grpSp>
      <p:sp>
        <p:nvSpPr>
          <p:cNvPr id="233" name="Data Collection"/>
          <p:cNvSpPr txBox="1">
            <a:spLocks noGrp="1"/>
          </p:cNvSpPr>
          <p:nvPr>
            <p:ph type="title"/>
          </p:nvPr>
        </p:nvSpPr>
        <p:spPr>
          <a:xfrm>
            <a:off x="13694709" y="948957"/>
            <a:ext cx="21971001" cy="1433164"/>
          </a:xfrm>
          <a:prstGeom prst="rect">
            <a:avLst/>
          </a:prstGeom>
        </p:spPr>
        <p:txBody>
          <a:bodyPr/>
          <a:lstStyle/>
          <a:p>
            <a:r>
              <a:t>Data Collection</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Rape Rate"/>
          <p:cNvSpPr txBox="1">
            <a:spLocks noGrp="1"/>
          </p:cNvSpPr>
          <p:nvPr>
            <p:ph type="body" idx="21"/>
          </p:nvPr>
        </p:nvSpPr>
        <p:spPr>
          <a:xfrm>
            <a:off x="15017889" y="2249296"/>
            <a:ext cx="4465828"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Rape Rate</a:t>
            </a:r>
          </a:p>
        </p:txBody>
      </p:sp>
      <p:sp>
        <p:nvSpPr>
          <p:cNvPr id="236" name="Rape rate = (rape incidents / population) * 100,000…"/>
          <p:cNvSpPr txBox="1">
            <a:spLocks noGrp="1"/>
          </p:cNvSpPr>
          <p:nvPr>
            <p:ph type="body" sz="half" idx="1"/>
          </p:nvPr>
        </p:nvSpPr>
        <p:spPr>
          <a:xfrm>
            <a:off x="10217337" y="3703478"/>
            <a:ext cx="13575354" cy="8256011"/>
          </a:xfrm>
          <a:prstGeom prst="rect">
            <a:avLst/>
          </a:prstGeom>
        </p:spPr>
        <p:txBody>
          <a:bodyPr/>
          <a:lstStyle/>
          <a:p>
            <a:r>
              <a:t>Rape rate = (rape incidents / population) * 100,000</a:t>
            </a:r>
          </a:p>
          <a:p>
            <a:r>
              <a:t>Source: </a:t>
            </a:r>
          </a:p>
          <a:p>
            <a:pPr lvl="1"/>
            <a:r>
              <a:t>Unified Crime Reporting Statistics under the collaboration of the U.S. Department of Justice and the Federal Bureau of Investigation information crime statistics </a:t>
            </a:r>
          </a:p>
        </p:txBody>
      </p:sp>
      <p:sp>
        <p:nvSpPr>
          <p:cNvPr id="23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pic>
        <p:nvPicPr>
          <p:cNvPr id="238" name="Image Gallery" descr="Image Gallery"/>
          <p:cNvPicPr>
            <a:picLocks noChangeAspect="1"/>
          </p:cNvPicPr>
          <p:nvPr/>
        </p:nvPicPr>
        <p:blipFill>
          <a:blip r:embed="rId2"/>
          <a:srcRect l="776" r="776"/>
          <a:stretch>
            <a:fillRect/>
          </a:stretch>
        </p:blipFill>
        <p:spPr>
          <a:xfrm>
            <a:off x="-60427" y="-74790"/>
            <a:ext cx="9750120" cy="13865580"/>
          </a:xfrm>
          <a:prstGeom prst="rect">
            <a:avLst/>
          </a:prstGeom>
          <a:ln w="12700">
            <a:miter lim="400000"/>
          </a:ln>
        </p:spPr>
      </p:pic>
      <p:sp>
        <p:nvSpPr>
          <p:cNvPr id="239" name="Data Collection"/>
          <p:cNvSpPr txBox="1"/>
          <p:nvPr/>
        </p:nvSpPr>
        <p:spPr>
          <a:xfrm>
            <a:off x="13386651" y="952500"/>
            <a:ext cx="21971001" cy="14331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lnSpc>
                <a:spcPct val="80000"/>
              </a:lnSpc>
              <a:defRPr sz="8500" b="1" spc="-170"/>
            </a:lvl1pPr>
          </a:lstStyle>
          <a:p>
            <a:r>
              <a:t>Data Collection</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1. Strict and specific data category: requiring gender-, year-, and state-categorized data…"/>
          <p:cNvSpPr txBox="1">
            <a:spLocks noGrp="1"/>
          </p:cNvSpPr>
          <p:nvPr>
            <p:ph type="body" idx="1"/>
          </p:nvPr>
        </p:nvSpPr>
        <p:spPr>
          <a:xfrm>
            <a:off x="1206500" y="3287267"/>
            <a:ext cx="21971000" cy="9217249"/>
          </a:xfrm>
          <a:prstGeom prst="rect">
            <a:avLst/>
          </a:prstGeom>
        </p:spPr>
        <p:txBody>
          <a:bodyPr/>
          <a:lstStyle/>
          <a:p>
            <a:pPr marL="0" indent="0">
              <a:buSzTx/>
              <a:buNone/>
            </a:pPr>
            <a:r>
              <a:t>1. Strict and specific data category: requiring gender-, year-, and state-categorized data</a:t>
            </a:r>
          </a:p>
          <a:p>
            <a:pPr marL="0" indent="0">
              <a:buSzTx/>
              <a:buNone/>
            </a:pPr>
            <a:r>
              <a:t>2. We could not find a complete and longitudinal dataset of crimes against women across 50 states, so we used rape data instead</a:t>
            </a:r>
          </a:p>
          <a:p>
            <a:pPr marL="0" indent="0">
              <a:buSzTx/>
              <a:buNone/>
            </a:pPr>
            <a:r>
              <a:t>3. The CDC's dataset on abortion occurrences initially seemed complete, but when we graphed the abortion rate over time and by state, we noticed an unusual pattern. Upon closer inspection, we realized that some of the data was missing. We addressed this issue by supplementing the CDC's dataset with information from johnstonsarchive.net.</a:t>
            </a:r>
          </a:p>
        </p:txBody>
      </p:sp>
      <p:sp>
        <p:nvSpPr>
          <p:cNvPr id="24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243" name="Data Collection Challenge"/>
          <p:cNvSpPr txBox="1">
            <a:spLocks noGrp="1"/>
          </p:cNvSpPr>
          <p:nvPr>
            <p:ph type="title"/>
          </p:nvPr>
        </p:nvSpPr>
        <p:spPr>
          <a:prstGeom prst="rect">
            <a:avLst/>
          </a:prstGeom>
        </p:spPr>
        <p:txBody>
          <a:bodyPr/>
          <a:lstStyle>
            <a:lvl1pPr>
              <a:lnSpc>
                <a:spcPct val="90000"/>
              </a:lnSpc>
              <a:spcBef>
                <a:spcPts val="4500"/>
              </a:spcBef>
              <a:defRPr spc="0"/>
            </a:lvl1pPr>
          </a:lstStyle>
          <a:p>
            <a:r>
              <a:t>Data Collection Challenge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Aggregate our 3 education gender gap indicators into one describing high school and higher education…"/>
          <p:cNvSpPr txBox="1">
            <a:spLocks noGrp="1"/>
          </p:cNvSpPr>
          <p:nvPr>
            <p:ph type="body" sz="half" idx="1"/>
          </p:nvPr>
        </p:nvSpPr>
        <p:spPr>
          <a:xfrm>
            <a:off x="1206500" y="3448404"/>
            <a:ext cx="12010295" cy="8256012"/>
          </a:xfrm>
          <a:prstGeom prst="rect">
            <a:avLst/>
          </a:prstGeom>
        </p:spPr>
        <p:txBody>
          <a:bodyPr/>
          <a:lstStyle/>
          <a:p>
            <a:r>
              <a:t>Aggregate our 3 education gender gap indicators into one describing high school and higher education </a:t>
            </a:r>
          </a:p>
          <a:p>
            <a:r>
              <a:t>Health: Life expectancy ratio m/f -&gt; f/m</a:t>
            </a:r>
          </a:p>
          <a:p>
            <a:r>
              <a:t>Econ: bachelor_wage_gap -&gt; times (-1)</a:t>
            </a:r>
          </a:p>
          <a:p>
            <a:r>
              <a:t>Drop sex_ratio_birth</a:t>
            </a:r>
          </a:p>
        </p:txBody>
      </p:sp>
      <p:sp>
        <p:nvSpPr>
          <p:cNvPr id="24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
        <p:nvSpPr>
          <p:cNvPr id="247" name="Data Preprocessing"/>
          <p:cNvSpPr txBox="1">
            <a:spLocks noGrp="1"/>
          </p:cNvSpPr>
          <p:nvPr>
            <p:ph type="title"/>
          </p:nvPr>
        </p:nvSpPr>
        <p:spPr>
          <a:prstGeom prst="rect">
            <a:avLst/>
          </a:prstGeom>
        </p:spPr>
        <p:txBody>
          <a:bodyPr/>
          <a:lstStyle/>
          <a:p>
            <a:r>
              <a:t>Data Preprocessing</a:t>
            </a:r>
          </a:p>
        </p:txBody>
      </p:sp>
      <p:pic>
        <p:nvPicPr>
          <p:cNvPr id="248" name="Image Gallery" descr="Image Gallery"/>
          <p:cNvPicPr>
            <a:picLocks noChangeAspect="1"/>
          </p:cNvPicPr>
          <p:nvPr/>
        </p:nvPicPr>
        <p:blipFill>
          <a:blip r:embed="rId2"/>
          <a:srcRect t="2553" b="2553"/>
          <a:stretch>
            <a:fillRect/>
          </a:stretch>
        </p:blipFill>
        <p:spPr>
          <a:xfrm>
            <a:off x="14052901" y="-9896"/>
            <a:ext cx="10323843" cy="13715346"/>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Why did we drop sex_ratio_birth"/>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Why did we drop sex_ratio_birth</a:t>
            </a:r>
          </a:p>
        </p:txBody>
      </p:sp>
      <p:sp>
        <p:nvSpPr>
          <p:cNvPr id="251" name="Slide bullet text"/>
          <p:cNvSpPr txBox="1">
            <a:spLocks noGrp="1"/>
          </p:cNvSpPr>
          <p:nvPr>
            <p:ph type="body" sz="half" idx="1"/>
          </p:nvPr>
        </p:nvSpPr>
        <p:spPr>
          <a:xfrm>
            <a:off x="1206500" y="4248504"/>
            <a:ext cx="12010295" cy="8256012"/>
          </a:xfrm>
          <a:prstGeom prst="rect">
            <a:avLst/>
          </a:prstGeom>
        </p:spPr>
        <p:txBody>
          <a:bodyPr/>
          <a:lstStyle/>
          <a:p>
            <a:endParaRPr/>
          </a:p>
        </p:txBody>
      </p:sp>
      <p:sp>
        <p:nvSpPr>
          <p:cNvPr id="25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253" name="Data Preprocessing"/>
          <p:cNvSpPr txBox="1">
            <a:spLocks noGrp="1"/>
          </p:cNvSpPr>
          <p:nvPr>
            <p:ph type="title"/>
          </p:nvPr>
        </p:nvSpPr>
        <p:spPr>
          <a:prstGeom prst="rect">
            <a:avLst/>
          </a:prstGeom>
        </p:spPr>
        <p:txBody>
          <a:bodyPr/>
          <a:lstStyle/>
          <a:p>
            <a:r>
              <a:t>Data Preprocessing</a:t>
            </a:r>
          </a:p>
        </p:txBody>
      </p:sp>
      <p:pic>
        <p:nvPicPr>
          <p:cNvPr id="254" name="Image Gallery" descr="Image Gallery"/>
          <p:cNvPicPr>
            <a:picLocks noChangeAspect="1"/>
          </p:cNvPicPr>
          <p:nvPr/>
        </p:nvPicPr>
        <p:blipFill>
          <a:blip r:embed="rId2"/>
          <a:srcRect t="409" b="409"/>
          <a:stretch>
            <a:fillRect/>
          </a:stretch>
        </p:blipFill>
        <p:spPr>
          <a:xfrm>
            <a:off x="1283348" y="3765504"/>
            <a:ext cx="10270154" cy="7485384"/>
          </a:xfrm>
          <a:prstGeom prst="rect">
            <a:avLst/>
          </a:prstGeom>
          <a:ln w="12700">
            <a:miter lim="400000"/>
          </a:ln>
        </p:spPr>
      </p:pic>
      <p:sp>
        <p:nvSpPr>
          <p:cNvPr id="255" name="A left tail and a mean &gt; 1, indicating a higher proportion of female new-born babies than male in most states. This phenomenon defies a common culture of valuing male over female…"/>
          <p:cNvSpPr txBox="1"/>
          <p:nvPr/>
        </p:nvSpPr>
        <p:spPr>
          <a:xfrm>
            <a:off x="12475860" y="3761958"/>
            <a:ext cx="11198940" cy="725888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609600" indent="-609600" algn="l">
              <a:lnSpc>
                <a:spcPct val="90000"/>
              </a:lnSpc>
              <a:spcBef>
                <a:spcPts val="4500"/>
              </a:spcBef>
              <a:buSzPct val="123000"/>
              <a:buChar char="•"/>
              <a:defRPr sz="4800"/>
            </a:pPr>
            <a:r>
              <a:t>A left tail and a mean &gt; 1, indicating a higher proportion of female new-born babies than male in most states. This phenomenon defies a common culture of valuing male over female</a:t>
            </a:r>
          </a:p>
          <a:p>
            <a:pPr marL="609600" indent="-609600" algn="l">
              <a:lnSpc>
                <a:spcPct val="90000"/>
              </a:lnSpc>
              <a:spcBef>
                <a:spcPts val="4500"/>
              </a:spcBef>
              <a:buSzPct val="123000"/>
              <a:buChar char="•"/>
              <a:defRPr sz="4800"/>
            </a:pPr>
            <a:r>
              <a:t>Therefore, we don’t think sex ratio is indicative of health gender gap or rape rate, so in the following section we will drop this feature for better accuracy</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Aggregate the above three indicators into one describing high school and higher education…"/>
          <p:cNvSpPr txBox="1">
            <a:spLocks noGrp="1"/>
          </p:cNvSpPr>
          <p:nvPr>
            <p:ph type="body" sz="half" idx="1"/>
          </p:nvPr>
        </p:nvSpPr>
        <p:spPr>
          <a:xfrm>
            <a:off x="1206500" y="3473804"/>
            <a:ext cx="12010295" cy="8256012"/>
          </a:xfrm>
          <a:prstGeom prst="rect">
            <a:avLst/>
          </a:prstGeom>
        </p:spPr>
        <p:txBody>
          <a:bodyPr/>
          <a:lstStyle/>
          <a:p>
            <a:r>
              <a:t>Aggregate the above three indicators into one describing high school and higher education </a:t>
            </a:r>
          </a:p>
          <a:p>
            <a:r>
              <a:t>Health: Life expectancy ratio m/f -&gt; f/m</a:t>
            </a:r>
          </a:p>
          <a:p>
            <a:r>
              <a:t>Drop sex_ratio_birth </a:t>
            </a:r>
          </a:p>
          <a:p>
            <a:r>
              <a:t>Drop mngmt_job_wage_gap</a:t>
            </a:r>
          </a:p>
        </p:txBody>
      </p:sp>
      <p:sp>
        <p:nvSpPr>
          <p:cNvPr id="25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sp>
        <p:nvSpPr>
          <p:cNvPr id="259" name="Data Preprocessing"/>
          <p:cNvSpPr txBox="1">
            <a:spLocks noGrp="1"/>
          </p:cNvSpPr>
          <p:nvPr>
            <p:ph type="title"/>
          </p:nvPr>
        </p:nvSpPr>
        <p:spPr>
          <a:prstGeom prst="rect">
            <a:avLst/>
          </a:prstGeom>
        </p:spPr>
        <p:txBody>
          <a:bodyPr/>
          <a:lstStyle/>
          <a:p>
            <a:r>
              <a:t>Data Preprocessing</a:t>
            </a:r>
          </a:p>
        </p:txBody>
      </p:sp>
      <p:pic>
        <p:nvPicPr>
          <p:cNvPr id="260" name="Image Gallery" descr="Image Gallery"/>
          <p:cNvPicPr>
            <a:picLocks noChangeAspect="1"/>
          </p:cNvPicPr>
          <p:nvPr/>
        </p:nvPicPr>
        <p:blipFill>
          <a:blip r:embed="rId2"/>
          <a:srcRect t="2553" b="2553"/>
          <a:stretch>
            <a:fillRect/>
          </a:stretch>
        </p:blipFill>
        <p:spPr>
          <a:xfrm>
            <a:off x="14052901" y="-9896"/>
            <a:ext cx="10323843" cy="13715346"/>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Image Gallery"/>
          <p:cNvGrpSpPr/>
          <p:nvPr/>
        </p:nvGrpSpPr>
        <p:grpSpPr>
          <a:xfrm>
            <a:off x="-11849" y="-73725"/>
            <a:ext cx="24407698" cy="14451816"/>
            <a:chOff x="0" y="0"/>
            <a:chExt cx="24407696" cy="14451815"/>
          </a:xfrm>
        </p:grpSpPr>
        <p:pic>
          <p:nvPicPr>
            <p:cNvPr id="160" name="216B63F7-FFCE-4B22-99429034A4FC5565_source.jpeg" descr="216B63F7-FFCE-4B22-99429034A4FC5565_source.jpeg"/>
            <p:cNvPicPr>
              <a:picLocks noChangeAspect="1"/>
            </p:cNvPicPr>
            <p:nvPr/>
          </p:nvPicPr>
          <p:blipFill>
            <a:blip r:embed="rId2"/>
            <a:srcRect t="10975" b="10975"/>
            <a:stretch>
              <a:fillRect/>
            </a:stretch>
          </p:blipFill>
          <p:spPr>
            <a:xfrm>
              <a:off x="0" y="0"/>
              <a:ext cx="24407697" cy="13863450"/>
            </a:xfrm>
            <a:prstGeom prst="rect">
              <a:avLst/>
            </a:prstGeom>
            <a:ln w="12700" cap="flat">
              <a:noFill/>
              <a:miter lim="400000"/>
            </a:ln>
            <a:effectLst/>
          </p:spPr>
        </p:pic>
        <p:sp>
          <p:nvSpPr>
            <p:cNvPr id="161" name="Caption"/>
            <p:cNvSpPr/>
            <p:nvPr/>
          </p:nvSpPr>
          <p:spPr>
            <a:xfrm>
              <a:off x="0" y="13939649"/>
              <a:ext cx="24407697" cy="51216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6200" tIns="76200" rIns="76200" bIns="76200" numCol="1" anchor="t">
              <a:noAutofit/>
            </a:bodyPr>
            <a:lstStyle/>
            <a:p>
              <a:r>
                <a:t>Caption</a:t>
              </a:r>
            </a:p>
          </p:txBody>
        </p:sp>
      </p:grpSp>
      <p:sp>
        <p:nvSpPr>
          <p:cNvPr id="163"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000000"/>
                </a:solidFill>
              </a:defRPr>
            </a:lvl1pPr>
          </a:lstStyle>
          <a:p>
            <a:fld id="{86CB4B4D-7CA3-9044-876B-883B54F8677D}" type="slidenum">
              <a:t>2</a:t>
            </a:fld>
            <a:endParaRPr/>
          </a:p>
        </p:txBody>
      </p:sp>
      <p:sp>
        <p:nvSpPr>
          <p:cNvPr id="164" name="Background &amp; Motivation"/>
          <p:cNvSpPr txBox="1"/>
          <p:nvPr/>
        </p:nvSpPr>
        <p:spPr>
          <a:xfrm>
            <a:off x="4455795" y="5188856"/>
            <a:ext cx="15472411" cy="1626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b="1">
                <a:solidFill>
                  <a:srgbClr val="000000"/>
                </a:solidFill>
              </a:defRPr>
            </a:lvl1pPr>
          </a:lstStyle>
          <a:p>
            <a:r>
              <a:t>Background &amp; Motivation</a:t>
            </a:r>
          </a:p>
        </p:txBody>
      </p:sp>
      <p:sp>
        <p:nvSpPr>
          <p:cNvPr id="165" name="Text"/>
          <p:cNvSpPr txBox="1"/>
          <p:nvPr/>
        </p:nvSpPr>
        <p:spPr>
          <a:xfrm>
            <a:off x="11982500" y="6754317"/>
            <a:ext cx="673000" cy="461366"/>
          </a:xfrm>
          <a:prstGeom prst="rect">
            <a:avLst/>
          </a:prstGeom>
          <a:ln w="12700">
            <a:miter lim="400000"/>
          </a:ln>
        </p:spPr>
        <p:txBody>
          <a:bodyPr wrap="none" lIns="50800" tIns="50800" rIns="50800" bIns="50800" anchor="ctr">
            <a:spAutoFit/>
          </a:bodyPr>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Why did we drop mngmt_job_wage_gap"/>
          <p:cNvSpPr txBox="1">
            <a:spLocks noGrp="1"/>
          </p:cNvSpPr>
          <p:nvPr>
            <p:ph type="body" idx="21"/>
          </p:nvPr>
        </p:nvSpPr>
        <p:spPr>
          <a:xfrm>
            <a:off x="1231900" y="2245962"/>
            <a:ext cx="21971000"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Why did we drop mngmt_job_wage_gap</a:t>
            </a:r>
          </a:p>
        </p:txBody>
      </p:sp>
      <p:sp>
        <p:nvSpPr>
          <p:cNvPr id="263" name="mgnt_wage_gap feature has strong correlation with bachelor_wage_gap…"/>
          <p:cNvSpPr txBox="1">
            <a:spLocks noGrp="1"/>
          </p:cNvSpPr>
          <p:nvPr>
            <p:ph type="body" sz="half" idx="1"/>
          </p:nvPr>
        </p:nvSpPr>
        <p:spPr>
          <a:xfrm>
            <a:off x="1206500" y="4248504"/>
            <a:ext cx="12010295" cy="8256012"/>
          </a:xfrm>
          <a:prstGeom prst="rect">
            <a:avLst/>
          </a:prstGeom>
        </p:spPr>
        <p:txBody>
          <a:bodyPr/>
          <a:lstStyle/>
          <a:p>
            <a:endParaRPr/>
          </a:p>
          <a:p>
            <a:r>
              <a:t>mgnt_wage_gap feature has strong correlation with bachelor_wage_gap </a:t>
            </a:r>
          </a:p>
          <a:p>
            <a:r>
              <a:t>To avoid collinearity, we drop mgnt_wage_gap</a:t>
            </a:r>
          </a:p>
        </p:txBody>
      </p:sp>
      <p:sp>
        <p:nvSpPr>
          <p:cNvPr id="26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20</a:t>
            </a:fld>
            <a:endParaRPr/>
          </a:p>
        </p:txBody>
      </p:sp>
      <p:sp>
        <p:nvSpPr>
          <p:cNvPr id="265" name="Data Preprocessing"/>
          <p:cNvSpPr txBox="1">
            <a:spLocks noGrp="1"/>
          </p:cNvSpPr>
          <p:nvPr>
            <p:ph type="title"/>
          </p:nvPr>
        </p:nvSpPr>
        <p:spPr>
          <a:prstGeom prst="rect">
            <a:avLst/>
          </a:prstGeom>
        </p:spPr>
        <p:txBody>
          <a:bodyPr/>
          <a:lstStyle/>
          <a:p>
            <a:r>
              <a:t>Data Preprocessing</a:t>
            </a:r>
          </a:p>
        </p:txBody>
      </p:sp>
      <p:pic>
        <p:nvPicPr>
          <p:cNvPr id="266" name="Image Gallery" descr="Image Gallery"/>
          <p:cNvPicPr>
            <a:picLocks noChangeAspect="1"/>
          </p:cNvPicPr>
          <p:nvPr/>
        </p:nvPicPr>
        <p:blipFill>
          <a:blip r:embed="rId2"/>
          <a:srcRect l="2351" r="2351"/>
          <a:stretch>
            <a:fillRect/>
          </a:stretch>
        </p:blipFill>
        <p:spPr>
          <a:xfrm>
            <a:off x="12549302" y="3613881"/>
            <a:ext cx="11244315" cy="9265352"/>
          </a:xfrm>
          <a:prstGeom prst="rect">
            <a:avLst/>
          </a:prstGeom>
          <a:ln w="12700">
            <a:miter lim="400000"/>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Aggregate the above three indicators into one describing high school and higher education…"/>
          <p:cNvSpPr txBox="1">
            <a:spLocks noGrp="1"/>
          </p:cNvSpPr>
          <p:nvPr>
            <p:ph type="body" sz="half" idx="1"/>
          </p:nvPr>
        </p:nvSpPr>
        <p:spPr>
          <a:xfrm>
            <a:off x="1206500" y="3791304"/>
            <a:ext cx="12010295" cy="8256012"/>
          </a:xfrm>
          <a:prstGeom prst="rect">
            <a:avLst/>
          </a:prstGeom>
        </p:spPr>
        <p:txBody>
          <a:bodyPr/>
          <a:lstStyle/>
          <a:p>
            <a:pPr marL="499872" indent="-499872" defTabSz="1999437">
              <a:spcBef>
                <a:spcPts val="3600"/>
              </a:spcBef>
              <a:defRPr sz="3936"/>
            </a:pPr>
            <a:r>
              <a:t>Aggregate the above three indicators into one describing high school and higher education </a:t>
            </a:r>
          </a:p>
          <a:p>
            <a:pPr marL="499872" indent="-499872" defTabSz="1999437">
              <a:spcBef>
                <a:spcPts val="3600"/>
              </a:spcBef>
              <a:defRPr sz="3936"/>
            </a:pPr>
            <a:r>
              <a:t>Health: Life expectancy ratio m/f -&gt; f/m</a:t>
            </a:r>
          </a:p>
          <a:p>
            <a:pPr marL="499872" indent="-499872" defTabSz="1999437">
              <a:spcBef>
                <a:spcPts val="3600"/>
              </a:spcBef>
              <a:defRPr sz="3936"/>
            </a:pPr>
            <a:r>
              <a:t>Drop sex_ratio_birth </a:t>
            </a:r>
          </a:p>
          <a:p>
            <a:pPr marL="499872" indent="-499872" defTabSz="1999437">
              <a:spcBef>
                <a:spcPts val="3600"/>
              </a:spcBef>
              <a:defRPr sz="3936"/>
            </a:pPr>
            <a:r>
              <a:t>Drop mgnt_wage_gap</a:t>
            </a:r>
          </a:p>
          <a:p>
            <a:pPr marL="499872" indent="-499872" defTabSz="1999437">
              <a:spcBef>
                <a:spcPts val="3600"/>
              </a:spcBef>
              <a:defRPr sz="3936"/>
            </a:pPr>
            <a:r>
              <a:t>Political Empowerment</a:t>
            </a:r>
          </a:p>
          <a:p>
            <a:pPr marL="999744" lvl="1" indent="-499872" defTabSz="1999437">
              <a:spcBef>
                <a:spcPts val="3600"/>
              </a:spcBef>
              <a:defRPr sz="3936"/>
            </a:pPr>
            <a:r>
              <a:t>Use 1 to represent female state governor or female state lieutenant governor, 0 otherwise</a:t>
            </a:r>
          </a:p>
          <a:p>
            <a:pPr marL="999744" lvl="1" indent="-499872" defTabSz="1999437">
              <a:spcBef>
                <a:spcPts val="3600"/>
              </a:spcBef>
              <a:defRPr sz="3936"/>
            </a:pPr>
            <a:r>
              <a:t>Combine governor and lt_governor into state_gov</a:t>
            </a:r>
          </a:p>
        </p:txBody>
      </p:sp>
      <p:sp>
        <p:nvSpPr>
          <p:cNvPr id="26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270" name="Data Preprocessing"/>
          <p:cNvSpPr txBox="1">
            <a:spLocks noGrp="1"/>
          </p:cNvSpPr>
          <p:nvPr>
            <p:ph type="title"/>
          </p:nvPr>
        </p:nvSpPr>
        <p:spPr>
          <a:prstGeom prst="rect">
            <a:avLst/>
          </a:prstGeom>
        </p:spPr>
        <p:txBody>
          <a:bodyPr/>
          <a:lstStyle/>
          <a:p>
            <a:r>
              <a:t>Data Preprocessing</a:t>
            </a:r>
          </a:p>
        </p:txBody>
      </p:sp>
      <p:pic>
        <p:nvPicPr>
          <p:cNvPr id="271" name="Image Gallery" descr="Image Gallery"/>
          <p:cNvPicPr>
            <a:picLocks noChangeAspect="1"/>
          </p:cNvPicPr>
          <p:nvPr/>
        </p:nvPicPr>
        <p:blipFill>
          <a:blip r:embed="rId2"/>
          <a:srcRect t="2553" b="2553"/>
          <a:stretch>
            <a:fillRect/>
          </a:stretch>
        </p:blipFill>
        <p:spPr>
          <a:xfrm>
            <a:off x="14052901" y="-9896"/>
            <a:ext cx="10323843" cy="13715346"/>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Aggregate the above three indicators into one describing high school and higher education…"/>
          <p:cNvSpPr txBox="1">
            <a:spLocks noGrp="1"/>
          </p:cNvSpPr>
          <p:nvPr>
            <p:ph type="body" sz="half" idx="1"/>
          </p:nvPr>
        </p:nvSpPr>
        <p:spPr>
          <a:xfrm>
            <a:off x="1206500" y="3791304"/>
            <a:ext cx="12010295" cy="8256012"/>
          </a:xfrm>
          <a:prstGeom prst="rect">
            <a:avLst/>
          </a:prstGeom>
        </p:spPr>
        <p:txBody>
          <a:bodyPr/>
          <a:lstStyle/>
          <a:p>
            <a:pPr marL="377952" indent="-377952" defTabSz="1511770">
              <a:spcBef>
                <a:spcPts val="2700"/>
              </a:spcBef>
              <a:defRPr sz="2976"/>
            </a:pPr>
            <a:r>
              <a:t>Aggregate the above three indicators into one describing high school and higher education </a:t>
            </a:r>
          </a:p>
          <a:p>
            <a:pPr marL="377952" indent="-377952" defTabSz="1511770">
              <a:spcBef>
                <a:spcPts val="2700"/>
              </a:spcBef>
              <a:defRPr sz="2976"/>
            </a:pPr>
            <a:r>
              <a:t>Health: Life expectancy ratio m/f -&gt; f/m</a:t>
            </a:r>
          </a:p>
          <a:p>
            <a:pPr marL="377952" indent="-377952" defTabSz="1511770">
              <a:spcBef>
                <a:spcPts val="2700"/>
              </a:spcBef>
              <a:defRPr sz="2976"/>
            </a:pPr>
            <a:r>
              <a:t>Drop sex_ratio_birth </a:t>
            </a:r>
          </a:p>
          <a:p>
            <a:pPr marL="377952" indent="-377952" defTabSz="1511770">
              <a:spcBef>
                <a:spcPts val="2700"/>
              </a:spcBef>
              <a:defRPr sz="2976"/>
            </a:pPr>
            <a:r>
              <a:t>Drop mgnt_wage_gap</a:t>
            </a:r>
          </a:p>
          <a:p>
            <a:pPr marL="377952" indent="-377952" defTabSz="1511770">
              <a:spcBef>
                <a:spcPts val="2700"/>
              </a:spcBef>
              <a:defRPr sz="2976"/>
            </a:pPr>
            <a:r>
              <a:t>Combine governor &amp; lt_governor</a:t>
            </a:r>
          </a:p>
          <a:p>
            <a:pPr marL="755904" lvl="1" indent="-377952" defTabSz="1511770">
              <a:spcBef>
                <a:spcPts val="2700"/>
              </a:spcBef>
              <a:defRPr sz="2976"/>
            </a:pPr>
            <a:r>
              <a:t>state_gov</a:t>
            </a:r>
          </a:p>
          <a:p>
            <a:pPr marL="755904" lvl="1" indent="-377952" defTabSz="1511770">
              <a:spcBef>
                <a:spcPts val="2700"/>
              </a:spcBef>
              <a:defRPr sz="2976"/>
            </a:pPr>
            <a:r>
              <a:t>1: female state governor or female state lieutenant governor</a:t>
            </a:r>
          </a:p>
          <a:p>
            <a:pPr marL="755904" lvl="1" indent="-377952" defTabSz="1511770">
              <a:spcBef>
                <a:spcPts val="2700"/>
              </a:spcBef>
              <a:defRPr sz="2976"/>
            </a:pPr>
            <a:r>
              <a:t>0: otherwise</a:t>
            </a:r>
          </a:p>
          <a:p>
            <a:pPr marL="377952" indent="-377952" defTabSz="1511770">
              <a:spcBef>
                <a:spcPts val="2700"/>
              </a:spcBef>
              <a:defRPr sz="2976"/>
            </a:pPr>
            <a:r>
              <a:t>Use current abortion legality represent each state’s attitude for the last 10 years</a:t>
            </a:r>
          </a:p>
          <a:p>
            <a:pPr marL="377952" indent="-377952" defTabSz="1511770">
              <a:spcBef>
                <a:spcPts val="2700"/>
              </a:spcBef>
              <a:defRPr sz="2976"/>
            </a:pPr>
            <a:r>
              <a:t>Calculate the integrated gender gap index</a:t>
            </a:r>
          </a:p>
        </p:txBody>
      </p:sp>
      <p:sp>
        <p:nvSpPr>
          <p:cNvPr id="27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22</a:t>
            </a:fld>
            <a:endParaRPr/>
          </a:p>
        </p:txBody>
      </p:sp>
      <p:sp>
        <p:nvSpPr>
          <p:cNvPr id="275" name="Data Preprocessing"/>
          <p:cNvSpPr txBox="1">
            <a:spLocks noGrp="1"/>
          </p:cNvSpPr>
          <p:nvPr>
            <p:ph type="title"/>
          </p:nvPr>
        </p:nvSpPr>
        <p:spPr>
          <a:prstGeom prst="rect">
            <a:avLst/>
          </a:prstGeom>
        </p:spPr>
        <p:txBody>
          <a:bodyPr/>
          <a:lstStyle/>
          <a:p>
            <a:r>
              <a:t>Data Preprocessing</a:t>
            </a:r>
          </a:p>
        </p:txBody>
      </p:sp>
      <p:pic>
        <p:nvPicPr>
          <p:cNvPr id="276" name="Image Gallery" descr="Image Gallery"/>
          <p:cNvPicPr>
            <a:picLocks noChangeAspect="1"/>
          </p:cNvPicPr>
          <p:nvPr/>
        </p:nvPicPr>
        <p:blipFill>
          <a:blip r:embed="rId2"/>
          <a:srcRect t="2553" b="2553"/>
          <a:stretch>
            <a:fillRect/>
          </a:stretch>
        </p:blipFill>
        <p:spPr>
          <a:xfrm>
            <a:off x="14052901" y="-9896"/>
            <a:ext cx="10323843" cy="13715346"/>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How did we calculate gender gap index?"/>
          <p:cNvSpPr txBox="1">
            <a:spLocks noGrp="1"/>
          </p:cNvSpPr>
          <p:nvPr>
            <p:ph type="body" idx="21"/>
          </p:nvPr>
        </p:nvSpPr>
        <p:spPr>
          <a:xfrm>
            <a:off x="1206500" y="2245962"/>
            <a:ext cx="12856344"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759459">
              <a:defRPr sz="5152"/>
            </a:lvl1pPr>
          </a:lstStyle>
          <a:p>
            <a:r>
              <a:t>How did we calculate gender gap index?</a:t>
            </a:r>
          </a:p>
        </p:txBody>
      </p:sp>
      <p:sp>
        <p:nvSpPr>
          <p:cNvPr id="279" name="Formula from World Economic Forum…"/>
          <p:cNvSpPr txBox="1">
            <a:spLocks noGrp="1"/>
          </p:cNvSpPr>
          <p:nvPr>
            <p:ph type="body" sz="half" idx="1"/>
          </p:nvPr>
        </p:nvSpPr>
        <p:spPr>
          <a:xfrm>
            <a:off x="1206500" y="3905604"/>
            <a:ext cx="12010295" cy="8256012"/>
          </a:xfrm>
          <a:prstGeom prst="rect">
            <a:avLst/>
          </a:prstGeom>
        </p:spPr>
        <p:txBody>
          <a:bodyPr/>
          <a:lstStyle/>
          <a:p>
            <a:pPr marL="390143" indent="-390143" defTabSz="1560536">
              <a:spcBef>
                <a:spcPts val="2800"/>
              </a:spcBef>
              <a:defRPr sz="3072"/>
            </a:pPr>
            <a:r>
              <a:t>Formula from World Economic Forum</a:t>
            </a:r>
          </a:p>
          <a:p>
            <a:pPr marL="390143" indent="-390143" defTabSz="1560536">
              <a:spcBef>
                <a:spcPts val="2800"/>
              </a:spcBef>
              <a:defRPr sz="3072"/>
            </a:pPr>
            <a:r>
              <a:t>Feature name: gap (0~1)</a:t>
            </a:r>
          </a:p>
          <a:p>
            <a:pPr marL="390143" indent="-390143" defTabSz="1560536">
              <a:spcBef>
                <a:spcPts val="2800"/>
              </a:spcBef>
              <a:defRPr sz="3072"/>
            </a:pPr>
            <a:r>
              <a:t>Lower index, higher level of gender inequality</a:t>
            </a:r>
          </a:p>
          <a:p>
            <a:pPr marL="390143" indent="-390143" defTabSz="1560536">
              <a:spcBef>
                <a:spcPts val="2800"/>
              </a:spcBef>
              <a:defRPr sz="3072"/>
            </a:pPr>
            <a:r>
              <a:t>Steps:</a:t>
            </a:r>
          </a:p>
          <a:p>
            <a:pPr marL="1137919" lvl="1" indent="-568959" defTabSz="1560536">
              <a:spcBef>
                <a:spcPts val="2800"/>
              </a:spcBef>
              <a:buSzPct val="100000"/>
              <a:buAutoNum type="arabicPeriod"/>
              <a:defRPr sz="3072"/>
            </a:pPr>
            <a:r>
              <a:t>Calculate the standard deviation (sd) of each continuous indicator</a:t>
            </a:r>
          </a:p>
          <a:p>
            <a:pPr marL="1137919" lvl="1" indent="-568959" defTabSz="1560536">
              <a:spcBef>
                <a:spcPts val="2800"/>
              </a:spcBef>
              <a:buSzPct val="100000"/>
              <a:buAutoNum type="arabicPeriod"/>
              <a:defRPr sz="3072"/>
            </a:pPr>
            <a:r>
              <a:t>Calculate sd per 1% point change</a:t>
            </a:r>
          </a:p>
          <a:p>
            <a:pPr marL="1560575" lvl="3" indent="-390143" defTabSz="1560536">
              <a:spcBef>
                <a:spcPts val="2800"/>
              </a:spcBef>
              <a:defRPr sz="3072"/>
            </a:pPr>
            <a:r>
              <a:t>0.01/sd</a:t>
            </a:r>
          </a:p>
          <a:p>
            <a:pPr marL="1137919" lvl="1" indent="-568959" defTabSz="1560536">
              <a:spcBef>
                <a:spcPts val="2800"/>
              </a:spcBef>
              <a:buSzPct val="100000"/>
              <a:buAutoNum type="arabicPeriod"/>
              <a:defRPr sz="3072"/>
            </a:pPr>
            <a:r>
              <a:t>Calculate the weighted average of all continuous indicators using results from Step 2 as weights</a:t>
            </a:r>
          </a:p>
          <a:p>
            <a:pPr marL="390143" indent="-390143" defTabSz="1560536">
              <a:spcBef>
                <a:spcPts val="2800"/>
              </a:spcBef>
              <a:defRPr sz="3072"/>
            </a:pPr>
            <a:r>
              <a:t>Each indicator has the same relative impact on the integrated index</a:t>
            </a:r>
          </a:p>
        </p:txBody>
      </p:sp>
      <p:sp>
        <p:nvSpPr>
          <p:cNvPr id="28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23</a:t>
            </a:fld>
            <a:endParaRPr/>
          </a:p>
        </p:txBody>
      </p:sp>
      <p:sp>
        <p:nvSpPr>
          <p:cNvPr id="281" name="Data Preprocessing"/>
          <p:cNvSpPr txBox="1">
            <a:spLocks noGrp="1"/>
          </p:cNvSpPr>
          <p:nvPr>
            <p:ph type="title"/>
          </p:nvPr>
        </p:nvSpPr>
        <p:spPr>
          <a:prstGeom prst="rect">
            <a:avLst/>
          </a:prstGeom>
        </p:spPr>
        <p:txBody>
          <a:bodyPr/>
          <a:lstStyle/>
          <a:p>
            <a:r>
              <a:t>Data Preprocessing</a:t>
            </a:r>
          </a:p>
        </p:txBody>
      </p:sp>
      <p:pic>
        <p:nvPicPr>
          <p:cNvPr id="282" name="Image Gallery" descr="Image Gallery"/>
          <p:cNvPicPr>
            <a:picLocks noChangeAspect="1"/>
          </p:cNvPicPr>
          <p:nvPr/>
        </p:nvPicPr>
        <p:blipFill>
          <a:blip r:embed="rId2"/>
          <a:srcRect t="2553" b="2553"/>
          <a:stretch>
            <a:fillRect/>
          </a:stretch>
        </p:blipFill>
        <p:spPr>
          <a:xfrm>
            <a:off x="14052901" y="-9896"/>
            <a:ext cx="10323843" cy="13715346"/>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11 Feature"/>
          <p:cNvSpPr txBox="1">
            <a:spLocks noGrp="1"/>
          </p:cNvSpPr>
          <p:nvPr>
            <p:ph type="body" idx="21"/>
          </p:nvPr>
        </p:nvSpPr>
        <p:spPr>
          <a:xfrm>
            <a:off x="15475239" y="6390610"/>
            <a:ext cx="4465828"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11 Feature</a:t>
            </a:r>
          </a:p>
        </p:txBody>
      </p:sp>
      <p:sp>
        <p:nvSpPr>
          <p:cNvPr id="28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24</a:t>
            </a:fld>
            <a:endParaRPr/>
          </a:p>
        </p:txBody>
      </p:sp>
      <p:sp>
        <p:nvSpPr>
          <p:cNvPr id="286" name="Data Collection"/>
          <p:cNvSpPr txBox="1"/>
          <p:nvPr/>
        </p:nvSpPr>
        <p:spPr>
          <a:xfrm>
            <a:off x="13940285" y="3624389"/>
            <a:ext cx="21971001" cy="1433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algn="l">
              <a:lnSpc>
                <a:spcPct val="80000"/>
              </a:lnSpc>
              <a:defRPr sz="8500" b="1" spc="-170"/>
            </a:lvl1pPr>
          </a:lstStyle>
          <a:p>
            <a:r>
              <a:t>Data Collection</a:t>
            </a:r>
          </a:p>
        </p:txBody>
      </p:sp>
      <p:sp>
        <p:nvSpPr>
          <p:cNvPr id="287" name="Text"/>
          <p:cNvSpPr txBox="1"/>
          <p:nvPr/>
        </p:nvSpPr>
        <p:spPr>
          <a:xfrm>
            <a:off x="-471517" y="6408960"/>
            <a:ext cx="14810525" cy="1909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defRPr sz="6000"/>
            </a:pPr>
            <a:endParaRPr/>
          </a:p>
        </p:txBody>
      </p:sp>
      <p:sp>
        <p:nvSpPr>
          <p:cNvPr id="288" name="state…"/>
          <p:cNvSpPr/>
          <p:nvPr/>
        </p:nvSpPr>
        <p:spPr>
          <a:xfrm>
            <a:off x="2641984" y="1079484"/>
            <a:ext cx="8583522" cy="131938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592" y="39"/>
                  <a:pt x="7185" y="63"/>
                  <a:pt x="10779" y="74"/>
                </a:cubicBezTo>
                <a:cubicBezTo>
                  <a:pt x="14386" y="85"/>
                  <a:pt x="17993" y="82"/>
                  <a:pt x="21600" y="64"/>
                </a:cubicBezTo>
                <a:lnTo>
                  <a:pt x="21030" y="21600"/>
                </a:lnTo>
                <a:lnTo>
                  <a:pt x="0" y="21600"/>
                </a:lnTo>
                <a:lnTo>
                  <a:pt x="0" y="0"/>
                </a:lnTo>
                <a:close/>
              </a:path>
            </a:pathLst>
          </a:cu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defTabSz="1371600">
              <a:lnSpc>
                <a:spcPts val="6800"/>
              </a:lnSpc>
              <a:spcBef>
                <a:spcPts val="2200"/>
              </a:spcBef>
              <a:defRPr sz="4000"/>
            </a:pPr>
            <a:r>
              <a:t>state</a:t>
            </a:r>
          </a:p>
          <a:p>
            <a:pPr defTabSz="1371600">
              <a:lnSpc>
                <a:spcPts val="6800"/>
              </a:lnSpc>
              <a:spcBef>
                <a:spcPts val="2200"/>
              </a:spcBef>
              <a:defRPr sz="4000"/>
            </a:pPr>
            <a:r>
              <a:t>year</a:t>
            </a:r>
          </a:p>
          <a:p>
            <a:pPr defTabSz="1371600">
              <a:lnSpc>
                <a:spcPts val="6800"/>
              </a:lnSpc>
              <a:spcBef>
                <a:spcPts val="2200"/>
              </a:spcBef>
              <a:defRPr sz="4000"/>
            </a:pPr>
            <a:r>
              <a:t>education</a:t>
            </a:r>
          </a:p>
          <a:p>
            <a:pPr defTabSz="1371600">
              <a:lnSpc>
                <a:spcPts val="6800"/>
              </a:lnSpc>
              <a:spcBef>
                <a:spcPts val="2200"/>
              </a:spcBef>
              <a:defRPr sz="4000"/>
            </a:pPr>
            <a:r>
              <a:t>labour_force_participation</a:t>
            </a:r>
          </a:p>
          <a:p>
            <a:pPr defTabSz="1371600">
              <a:lnSpc>
                <a:spcPts val="6800"/>
              </a:lnSpc>
              <a:spcBef>
                <a:spcPts val="2200"/>
              </a:spcBef>
              <a:defRPr sz="4000"/>
            </a:pPr>
            <a:r>
              <a:t>bachelor_wage_gap</a:t>
            </a:r>
          </a:p>
          <a:p>
            <a:pPr defTabSz="1371600">
              <a:lnSpc>
                <a:spcPts val="6800"/>
              </a:lnSpc>
              <a:spcBef>
                <a:spcPts val="2200"/>
              </a:spcBef>
              <a:defRPr sz="4000"/>
            </a:pPr>
            <a:r>
              <a:t>state_legislature</a:t>
            </a:r>
          </a:p>
          <a:p>
            <a:pPr defTabSz="1371600">
              <a:lnSpc>
                <a:spcPts val="6800"/>
              </a:lnSpc>
              <a:spcBef>
                <a:spcPts val="2200"/>
              </a:spcBef>
              <a:defRPr sz="4000"/>
            </a:pPr>
            <a:r>
              <a:t>state_gov</a:t>
            </a:r>
          </a:p>
          <a:p>
            <a:pPr defTabSz="1371600">
              <a:lnSpc>
                <a:spcPts val="6800"/>
              </a:lnSpc>
              <a:spcBef>
                <a:spcPts val="2200"/>
              </a:spcBef>
              <a:defRPr sz="4000"/>
            </a:pPr>
            <a:r>
              <a:t>life_exp_f_m</a:t>
            </a:r>
          </a:p>
          <a:p>
            <a:pPr defTabSz="1371600">
              <a:lnSpc>
                <a:spcPts val="6800"/>
              </a:lnSpc>
              <a:spcBef>
                <a:spcPts val="2200"/>
              </a:spcBef>
              <a:defRPr sz="4000"/>
            </a:pPr>
            <a:r>
              <a:t>ab_rate</a:t>
            </a:r>
          </a:p>
          <a:p>
            <a:pPr defTabSz="1371600">
              <a:lnSpc>
                <a:spcPts val="6800"/>
              </a:lnSpc>
              <a:spcBef>
                <a:spcPts val="2200"/>
              </a:spcBef>
              <a:defRPr sz="4000"/>
            </a:pPr>
            <a:r>
              <a:t>ab_legality</a:t>
            </a:r>
          </a:p>
          <a:p>
            <a:pPr defTabSz="1371600">
              <a:lnSpc>
                <a:spcPts val="6800"/>
              </a:lnSpc>
              <a:spcBef>
                <a:spcPts val="2200"/>
              </a:spcBef>
              <a:defRPr sz="4000"/>
            </a:pPr>
            <a:r>
              <a:t>gap</a:t>
            </a:r>
          </a:p>
          <a:p>
            <a:pPr defTabSz="1371600">
              <a:lnSpc>
                <a:spcPts val="6800"/>
              </a:lnSpc>
              <a:spcBef>
                <a:spcPts val="2200"/>
              </a:spcBef>
              <a:defRPr sz="4000"/>
            </a:pPr>
            <a:r>
              <a:t>rape_rate</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ample size = 50 states * 10 years = 500 rows…"/>
          <p:cNvSpPr txBox="1">
            <a:spLocks noGrp="1"/>
          </p:cNvSpPr>
          <p:nvPr>
            <p:ph type="body" idx="1"/>
          </p:nvPr>
        </p:nvSpPr>
        <p:spPr>
          <a:xfrm>
            <a:off x="1206500" y="1452784"/>
            <a:ext cx="23681975" cy="11293032"/>
          </a:xfrm>
          <a:prstGeom prst="rect">
            <a:avLst/>
          </a:prstGeom>
        </p:spPr>
        <p:txBody>
          <a:bodyPr spcCol="1184098"/>
          <a:lstStyle/>
          <a:p>
            <a:r>
              <a:t>Sample size = 50 states * 10 years = 500 rows</a:t>
            </a:r>
          </a:p>
          <a:p>
            <a:r>
              <a:t>Advantage: Longitudinal and comprehensive dataset covering all states in the U.S.</a:t>
            </a:r>
          </a:p>
          <a:p>
            <a:r>
              <a:t>Limitation: </a:t>
            </a:r>
          </a:p>
          <a:p>
            <a:pPr lvl="1">
              <a:defRPr sz="4000"/>
            </a:pPr>
            <a:r>
              <a:t>Rape rate as sole representation of crime against women only captures a small portion of the wide range of gender-based violence and discrimination against women</a:t>
            </a:r>
          </a:p>
          <a:p>
            <a:pPr lvl="1">
              <a:defRPr sz="4000"/>
            </a:pPr>
            <a:r>
              <a:t>We did not use all the sub-indicators in the World Economic Forum Report, so we might not provide a complete gender inequality landscape</a:t>
            </a:r>
          </a:p>
        </p:txBody>
      </p:sp>
      <p:sp>
        <p:nvSpPr>
          <p:cNvPr id="2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25</a:t>
            </a:fld>
            <a:endParaRPr/>
          </a:p>
        </p:txBody>
      </p:sp>
      <p:pic>
        <p:nvPicPr>
          <p:cNvPr id="292" name="Image Gallery" descr="Image Gallery"/>
          <p:cNvPicPr>
            <a:picLocks noChangeAspect="1"/>
          </p:cNvPicPr>
          <p:nvPr/>
        </p:nvPicPr>
        <p:blipFill>
          <a:blip r:embed="rId2"/>
          <a:srcRect l="17781" r="17781"/>
          <a:stretch>
            <a:fillRect/>
          </a:stretch>
        </p:blipFill>
        <p:spPr>
          <a:xfrm>
            <a:off x="14138366" y="-26609"/>
            <a:ext cx="11960952" cy="13921618"/>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4" name="Image Gallery" descr="Image Gallery"/>
          <p:cNvPicPr>
            <a:picLocks noChangeAspect="1"/>
          </p:cNvPicPr>
          <p:nvPr/>
        </p:nvPicPr>
        <p:blipFill>
          <a:blip r:embed="rId2"/>
          <a:srcRect l="5737" r="5737"/>
          <a:stretch>
            <a:fillRect/>
          </a:stretch>
        </p:blipFill>
        <p:spPr>
          <a:xfrm>
            <a:off x="4258" y="-9627"/>
            <a:ext cx="24375485" cy="13767486"/>
          </a:xfrm>
          <a:prstGeom prst="rect">
            <a:avLst/>
          </a:prstGeom>
          <a:ln w="12700">
            <a:miter lim="400000"/>
          </a:ln>
        </p:spPr>
      </p:pic>
      <p:sp>
        <p:nvSpPr>
          <p:cNvPr id="29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000000"/>
                </a:solidFill>
              </a:defRPr>
            </a:lvl1pPr>
          </a:lstStyle>
          <a:p>
            <a:fld id="{86CB4B4D-7CA3-9044-876B-883B54F8677D}" type="slidenum">
              <a:t>26</a:t>
            </a:fld>
            <a:endParaRPr/>
          </a:p>
        </p:txBody>
      </p:sp>
      <p:sp>
        <p:nvSpPr>
          <p:cNvPr id="296" name="Exploratory Data Analysis"/>
          <p:cNvSpPr txBox="1"/>
          <p:nvPr/>
        </p:nvSpPr>
        <p:spPr>
          <a:xfrm>
            <a:off x="8996115" y="2112790"/>
            <a:ext cx="7512646" cy="47510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0000" b="1">
                <a:solidFill>
                  <a:srgbClr val="000000"/>
                </a:solidFill>
              </a:defRPr>
            </a:lvl1pPr>
          </a:lstStyle>
          <a:p>
            <a:r>
              <a:t>Exploratory Data Analysis</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Feature Distribution Analysis"/>
          <p:cNvSpPr txBox="1">
            <a:spLocks noGrp="1"/>
          </p:cNvSpPr>
          <p:nvPr>
            <p:ph type="title"/>
          </p:nvPr>
        </p:nvSpPr>
        <p:spPr>
          <a:prstGeom prst="rect">
            <a:avLst/>
          </a:prstGeom>
        </p:spPr>
        <p:txBody>
          <a:bodyPr/>
          <a:lstStyle/>
          <a:p>
            <a:r>
              <a:t>Feature Distribution Analysis</a:t>
            </a:r>
          </a:p>
        </p:txBody>
      </p:sp>
      <p:sp>
        <p:nvSpPr>
          <p:cNvPr id="299" name="Education Gender Gap"/>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Education Gender Gap</a:t>
            </a:r>
          </a:p>
        </p:txBody>
      </p:sp>
      <p:sp>
        <p:nvSpPr>
          <p:cNvPr id="300" name="The distribution of education gender gap shows a mean around 1.125 and a left skewness, indicating female population consists of a larger proportion of the total high school and higher education graduates…"/>
          <p:cNvSpPr txBox="1">
            <a:spLocks noGrp="1"/>
          </p:cNvSpPr>
          <p:nvPr>
            <p:ph type="body" sz="half" idx="1"/>
          </p:nvPr>
        </p:nvSpPr>
        <p:spPr>
          <a:xfrm>
            <a:off x="1155700" y="4324704"/>
            <a:ext cx="11831828" cy="8256012"/>
          </a:xfrm>
          <a:prstGeom prst="rect">
            <a:avLst/>
          </a:prstGeom>
        </p:spPr>
        <p:txBody>
          <a:bodyPr/>
          <a:lstStyle/>
          <a:p>
            <a:r>
              <a:t>The distribution of education gender gap shows a mean around 1.125 and a left skewness, indicating female population consists of a larger proportion of the total high school and higher education graduates</a:t>
            </a:r>
          </a:p>
          <a:p>
            <a:r>
              <a:t>Conclude that female are more likely to pursue a higher education degree than male in general</a:t>
            </a:r>
          </a:p>
        </p:txBody>
      </p:sp>
      <p:sp>
        <p:nvSpPr>
          <p:cNvPr id="30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27</a:t>
            </a:fld>
            <a:endParaRPr/>
          </a:p>
        </p:txBody>
      </p:sp>
      <p:pic>
        <p:nvPicPr>
          <p:cNvPr id="302" name="Image Gallery" descr="Image Gallery"/>
          <p:cNvPicPr>
            <a:picLocks noChangeAspect="1"/>
          </p:cNvPicPr>
          <p:nvPr/>
        </p:nvPicPr>
        <p:blipFill>
          <a:blip r:embed="rId2"/>
          <a:srcRect l="2334" r="2334"/>
          <a:stretch>
            <a:fillRect/>
          </a:stretch>
        </p:blipFill>
        <p:spPr>
          <a:xfrm>
            <a:off x="13756228" y="3252610"/>
            <a:ext cx="10223409" cy="7925812"/>
          </a:xfrm>
          <a:prstGeom prst="rect">
            <a:avLst/>
          </a:prstGeom>
          <a:ln w="12700">
            <a:miter lim="400000"/>
          </a:ln>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Feature Distribution Analysis"/>
          <p:cNvSpPr txBox="1">
            <a:spLocks noGrp="1"/>
          </p:cNvSpPr>
          <p:nvPr>
            <p:ph type="title"/>
          </p:nvPr>
        </p:nvSpPr>
        <p:spPr>
          <a:prstGeom prst="rect">
            <a:avLst/>
          </a:prstGeom>
        </p:spPr>
        <p:txBody>
          <a:bodyPr/>
          <a:lstStyle/>
          <a:p>
            <a:r>
              <a:t>Feature Distribution Analysis</a:t>
            </a:r>
          </a:p>
        </p:txBody>
      </p:sp>
      <p:sp>
        <p:nvSpPr>
          <p:cNvPr id="305" name="Economic Gender Gap"/>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Economic Gender Gap</a:t>
            </a:r>
          </a:p>
        </p:txBody>
      </p:sp>
      <p:sp>
        <p:nvSpPr>
          <p:cNvPr id="306" name="Labor force participation distribution has a mean around 0.825 and left skewness, indicating female's marginalization"/>
          <p:cNvSpPr txBox="1">
            <a:spLocks noGrp="1"/>
          </p:cNvSpPr>
          <p:nvPr>
            <p:ph type="body" sz="half" idx="1"/>
          </p:nvPr>
        </p:nvSpPr>
        <p:spPr>
          <a:xfrm>
            <a:off x="1255016" y="5543413"/>
            <a:ext cx="11099357" cy="8256012"/>
          </a:xfrm>
          <a:prstGeom prst="rect">
            <a:avLst/>
          </a:prstGeom>
        </p:spPr>
        <p:txBody>
          <a:bodyPr/>
          <a:lstStyle/>
          <a:p>
            <a:r>
              <a:t>Labor force participation distribution has a mean around 0.825 and left skewness, indicating female's marginalization</a:t>
            </a:r>
          </a:p>
          <a:p>
            <a:pPr marL="0" indent="0">
              <a:buSzTx/>
              <a:buNone/>
            </a:pPr>
            <a:br/>
            <a:endParaRPr/>
          </a:p>
        </p:txBody>
      </p:sp>
      <p:sp>
        <p:nvSpPr>
          <p:cNvPr id="3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28</a:t>
            </a:fld>
            <a:endParaRPr/>
          </a:p>
        </p:txBody>
      </p:sp>
      <p:pic>
        <p:nvPicPr>
          <p:cNvPr id="308" name="Image Gallery" descr="Image Gallery"/>
          <p:cNvPicPr>
            <a:picLocks noChangeAspect="1"/>
          </p:cNvPicPr>
          <p:nvPr/>
        </p:nvPicPr>
        <p:blipFill>
          <a:blip r:embed="rId2"/>
          <a:srcRect t="579" b="579"/>
          <a:stretch>
            <a:fillRect/>
          </a:stretch>
        </p:blipFill>
        <p:spPr>
          <a:xfrm>
            <a:off x="12631056" y="3893489"/>
            <a:ext cx="10991981" cy="8144562"/>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 name="Feature Distribution Analysis"/>
          <p:cNvSpPr txBox="1">
            <a:spLocks noGrp="1"/>
          </p:cNvSpPr>
          <p:nvPr>
            <p:ph type="title"/>
          </p:nvPr>
        </p:nvSpPr>
        <p:spPr>
          <a:prstGeom prst="rect">
            <a:avLst/>
          </a:prstGeom>
        </p:spPr>
        <p:txBody>
          <a:bodyPr/>
          <a:lstStyle/>
          <a:p>
            <a:r>
              <a:t>Feature Distribution Analysis</a:t>
            </a:r>
          </a:p>
        </p:txBody>
      </p:sp>
      <p:sp>
        <p:nvSpPr>
          <p:cNvPr id="311" name="Political Empowerment"/>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Political Empowerment</a:t>
            </a:r>
          </a:p>
        </p:txBody>
      </p:sp>
      <p:sp>
        <p:nvSpPr>
          <p:cNvPr id="312" name="The distribution of state legislature of women has a mean of 0.27, which is critically low. This mean indicates that among all positions, of which female only occupy 27 percent."/>
          <p:cNvSpPr txBox="1">
            <a:spLocks noGrp="1"/>
          </p:cNvSpPr>
          <p:nvPr>
            <p:ph type="body" sz="half" idx="1"/>
          </p:nvPr>
        </p:nvSpPr>
        <p:spPr>
          <a:xfrm>
            <a:off x="1206500" y="4540604"/>
            <a:ext cx="10384009" cy="8256012"/>
          </a:xfrm>
          <a:prstGeom prst="rect">
            <a:avLst/>
          </a:prstGeom>
        </p:spPr>
        <p:txBody>
          <a:bodyPr/>
          <a:lstStyle/>
          <a:p>
            <a:r>
              <a:t>The distribution of state legislature of women has a mean of 0.27, which is critically low. This mean indicates that among all positions, of which female only occupy 27 percent.</a:t>
            </a:r>
          </a:p>
        </p:txBody>
      </p:sp>
      <p:sp>
        <p:nvSpPr>
          <p:cNvPr id="31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29</a:t>
            </a:fld>
            <a:endParaRPr/>
          </a:p>
        </p:txBody>
      </p:sp>
      <p:pic>
        <p:nvPicPr>
          <p:cNvPr id="314" name="Image Gallery" descr="Image Gallery"/>
          <p:cNvPicPr>
            <a:picLocks noChangeAspect="1"/>
          </p:cNvPicPr>
          <p:nvPr/>
        </p:nvPicPr>
        <p:blipFill>
          <a:blip r:embed="rId2"/>
          <a:srcRect t="1428" b="1428"/>
          <a:stretch>
            <a:fillRect/>
          </a:stretch>
        </p:blipFill>
        <p:spPr>
          <a:xfrm>
            <a:off x="13077852" y="4048384"/>
            <a:ext cx="10384010" cy="7925812"/>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Introduction"/>
          <p:cNvSpPr txBox="1">
            <a:spLocks noGrp="1"/>
          </p:cNvSpPr>
          <p:nvPr>
            <p:ph type="title"/>
          </p:nvPr>
        </p:nvSpPr>
        <p:spPr>
          <a:prstGeom prst="rect">
            <a:avLst/>
          </a:prstGeom>
        </p:spPr>
        <p:txBody>
          <a:bodyPr/>
          <a:lstStyle/>
          <a:p>
            <a:r>
              <a:t>Introduction</a:t>
            </a:r>
          </a:p>
        </p:txBody>
      </p:sp>
      <p:sp>
        <p:nvSpPr>
          <p:cNvPr id="168" name="Gender Inequality Background"/>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Gender Inequality Background</a:t>
            </a:r>
          </a:p>
        </p:txBody>
      </p:sp>
      <p:sp>
        <p:nvSpPr>
          <p:cNvPr id="169" name="Gender inequality…"/>
          <p:cNvSpPr txBox="1">
            <a:spLocks noGrp="1"/>
          </p:cNvSpPr>
          <p:nvPr>
            <p:ph type="body" sz="half" idx="1"/>
          </p:nvPr>
        </p:nvSpPr>
        <p:spPr>
          <a:xfrm>
            <a:off x="1206500" y="4574224"/>
            <a:ext cx="13858460" cy="8790208"/>
          </a:xfrm>
          <a:prstGeom prst="rect">
            <a:avLst/>
          </a:prstGeom>
        </p:spPr>
        <p:txBody>
          <a:bodyPr/>
          <a:lstStyle/>
          <a:p>
            <a:r>
              <a:t>Gender inequality</a:t>
            </a:r>
          </a:p>
          <a:p>
            <a:pPr lvl="1"/>
            <a:r>
              <a:t>The unequal treatment and opportunities afforded to individuals based on their gender.</a:t>
            </a:r>
          </a:p>
          <a:p>
            <a:r>
              <a:t>Changing societal structures of gender inequality across fields is essential to reduce crimes against women and limit men's use of violence against women (Yodanis, 2004).</a:t>
            </a:r>
          </a:p>
        </p:txBody>
      </p:sp>
      <p:sp>
        <p:nvSpPr>
          <p:cNvPr id="170"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a:t>
            </a:fld>
            <a:endParaRPr/>
          </a:p>
        </p:txBody>
      </p:sp>
      <p:pic>
        <p:nvPicPr>
          <p:cNvPr id="171" name="Image Gallery" descr="Image Gallery"/>
          <p:cNvPicPr>
            <a:picLocks noChangeAspect="1"/>
          </p:cNvPicPr>
          <p:nvPr/>
        </p:nvPicPr>
        <p:blipFill>
          <a:blip r:embed="rId2"/>
          <a:srcRect l="17117" r="17117"/>
          <a:stretch>
            <a:fillRect/>
          </a:stretch>
        </p:blipFill>
        <p:spPr>
          <a:xfrm>
            <a:off x="15358946" y="3799"/>
            <a:ext cx="9027091" cy="13726267"/>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Abortion Rat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Abortion Rate</a:t>
            </a:r>
          </a:p>
        </p:txBody>
      </p:sp>
      <p:sp>
        <p:nvSpPr>
          <p:cNvPr id="31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30</a:t>
            </a:fld>
            <a:endParaRPr/>
          </a:p>
        </p:txBody>
      </p:sp>
      <p:pic>
        <p:nvPicPr>
          <p:cNvPr id="318" name="Image Gallery" descr="Image Gallery"/>
          <p:cNvPicPr>
            <a:picLocks noChangeAspect="1"/>
          </p:cNvPicPr>
          <p:nvPr/>
        </p:nvPicPr>
        <p:blipFill>
          <a:blip r:embed="rId2"/>
          <a:srcRect l="164" r="164"/>
          <a:stretch>
            <a:fillRect/>
          </a:stretch>
        </p:blipFill>
        <p:spPr>
          <a:xfrm>
            <a:off x="4329338" y="3376953"/>
            <a:ext cx="15725324" cy="8712756"/>
          </a:xfrm>
          <a:prstGeom prst="rect">
            <a:avLst/>
          </a:prstGeom>
          <a:ln w="12700">
            <a:miter lim="400000"/>
          </a:ln>
        </p:spPr>
      </p:pic>
      <p:sp>
        <p:nvSpPr>
          <p:cNvPr id="319" name="Longitudinal Trend"/>
          <p:cNvSpPr txBox="1">
            <a:spLocks noGrp="1"/>
          </p:cNvSpPr>
          <p:nvPr>
            <p:ph type="title"/>
          </p:nvPr>
        </p:nvSpPr>
        <p:spPr>
          <a:prstGeom prst="rect">
            <a:avLst/>
          </a:prstGeom>
        </p:spPr>
        <p:txBody>
          <a:bodyPr/>
          <a:lstStyle/>
          <a:p>
            <a:r>
              <a:t>Longitudinal Trend</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Longitudinal trend"/>
          <p:cNvSpPr txBox="1">
            <a:spLocks noGrp="1"/>
          </p:cNvSpPr>
          <p:nvPr>
            <p:ph type="title"/>
          </p:nvPr>
        </p:nvSpPr>
        <p:spPr>
          <a:prstGeom prst="rect">
            <a:avLst/>
          </a:prstGeom>
        </p:spPr>
        <p:txBody>
          <a:bodyPr/>
          <a:lstStyle/>
          <a:p>
            <a:r>
              <a:t>Longitudinal trend</a:t>
            </a:r>
          </a:p>
        </p:txBody>
      </p:sp>
      <p:sp>
        <p:nvSpPr>
          <p:cNvPr id="322" name="Rape Rat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defTabSz="1609303">
              <a:lnSpc>
                <a:spcPct val="80000"/>
              </a:lnSpc>
              <a:defRPr sz="5610" spc="-112"/>
            </a:lvl1pPr>
          </a:lstStyle>
          <a:p>
            <a:r>
              <a:t>Rape Rate</a:t>
            </a:r>
          </a:p>
        </p:txBody>
      </p:sp>
      <p:sp>
        <p:nvSpPr>
          <p:cNvPr id="32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31</a:t>
            </a:fld>
            <a:endParaRPr/>
          </a:p>
        </p:txBody>
      </p:sp>
      <p:pic>
        <p:nvPicPr>
          <p:cNvPr id="324" name="Image Gallery" descr="Image Gallery"/>
          <p:cNvPicPr>
            <a:picLocks noChangeAspect="1"/>
          </p:cNvPicPr>
          <p:nvPr/>
        </p:nvPicPr>
        <p:blipFill>
          <a:blip r:embed="rId2"/>
          <a:srcRect t="812" b="812"/>
          <a:stretch>
            <a:fillRect/>
          </a:stretch>
        </p:blipFill>
        <p:spPr>
          <a:xfrm>
            <a:off x="4394737" y="3809902"/>
            <a:ext cx="15594526" cy="8311737"/>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Rape Rate Across Years on Map"/>
          <p:cNvSpPr txBox="1">
            <a:spLocks noGrp="1"/>
          </p:cNvSpPr>
          <p:nvPr>
            <p:ph type="title"/>
          </p:nvPr>
        </p:nvSpPr>
        <p:spPr>
          <a:prstGeom prst="rect">
            <a:avLst/>
          </a:prstGeom>
        </p:spPr>
        <p:txBody>
          <a:bodyPr/>
          <a:lstStyle/>
          <a:p>
            <a:r>
              <a:t>Rape Rate Across Years on Map</a:t>
            </a:r>
          </a:p>
        </p:txBody>
      </p:sp>
      <p:sp>
        <p:nvSpPr>
          <p:cNvPr id="3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32</a:t>
            </a:fld>
            <a:endParaRPr/>
          </a:p>
        </p:txBody>
      </p:sp>
      <p:pic>
        <p:nvPicPr>
          <p:cNvPr id="328" name="RR_noAK.mp4" descr="RR_noAK.mp4"/>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4584700" y="3660470"/>
            <a:ext cx="15214600" cy="85344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6" fill="hold"/>
                                        <p:tgtEl>
                                          <p:spTgt spid="32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28"/>
                </p:tgtEl>
              </p:cMediaNode>
            </p:video>
            <p:seq concurrent="1" prevAc="none" nextAc="seek">
              <p:cTn id="8" restart="whenNotActive" fill="hold" evtFilter="cancelBubble" nodeType="interactiveSeq">
                <p:stCondLst>
                  <p:cond evt="onClick" delay="0">
                    <p:tgtEl>
                      <p:spTgt spid="32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8"/>
                                        </p:tgtEl>
                                      </p:cBhvr>
                                    </p:cmd>
                                  </p:childTnLst>
                                </p:cTn>
                              </p:par>
                            </p:childTnLst>
                          </p:cTn>
                        </p:par>
                      </p:childTnLst>
                    </p:cTn>
                  </p:par>
                </p:childTnLst>
              </p:cTn>
              <p:nextCondLst>
                <p:cond evt="onClick" delay="0">
                  <p:tgtEl>
                    <p:spTgt spid="32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0" name="Image Gallery" descr="Image Gallery"/>
          <p:cNvPicPr>
            <a:picLocks noChangeAspect="1"/>
          </p:cNvPicPr>
          <p:nvPr/>
        </p:nvPicPr>
        <p:blipFill>
          <a:blip r:embed="rId2"/>
          <a:srcRect t="27" b="27"/>
          <a:stretch>
            <a:fillRect/>
          </a:stretch>
        </p:blipFill>
        <p:spPr>
          <a:xfrm>
            <a:off x="-19439" y="-9627"/>
            <a:ext cx="24422879" cy="13730274"/>
          </a:xfrm>
          <a:prstGeom prst="rect">
            <a:avLst/>
          </a:prstGeom>
          <a:ln w="12700">
            <a:miter lim="400000"/>
          </a:ln>
        </p:spPr>
      </p:pic>
      <p:sp>
        <p:nvSpPr>
          <p:cNvPr id="33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chemeClr val="accent1">
                    <a:hueOff val="117695"/>
                    <a:lumOff val="-11358"/>
                  </a:schemeClr>
                </a:solidFill>
              </a:defRPr>
            </a:lvl1pPr>
          </a:lstStyle>
          <a:p>
            <a:fld id="{86CB4B4D-7CA3-9044-876B-883B54F8677D}" type="slidenum">
              <a:t>33</a:t>
            </a:fld>
            <a:endParaRPr/>
          </a:p>
        </p:txBody>
      </p:sp>
      <p:sp>
        <p:nvSpPr>
          <p:cNvPr id="332" name="Statistical Analysis"/>
          <p:cNvSpPr txBox="1"/>
          <p:nvPr/>
        </p:nvSpPr>
        <p:spPr>
          <a:xfrm>
            <a:off x="2035870" y="5313679"/>
            <a:ext cx="7966063" cy="30886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0000">
                <a:solidFill>
                  <a:schemeClr val="accent1">
                    <a:hueOff val="117695"/>
                    <a:lumOff val="-11358"/>
                  </a:schemeClr>
                </a:solidFill>
              </a:defRPr>
            </a:lvl1pPr>
          </a:lstStyle>
          <a:p>
            <a:r>
              <a:t>Statistical Analysis</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Higher Level of Gender Equality, Lower Rape Rate"/>
          <p:cNvSpPr txBox="1">
            <a:spLocks noGrp="1"/>
          </p:cNvSpPr>
          <p:nvPr>
            <p:ph type="title"/>
          </p:nvPr>
        </p:nvSpPr>
        <p:spPr>
          <a:prstGeom prst="rect">
            <a:avLst/>
          </a:prstGeom>
        </p:spPr>
        <p:txBody>
          <a:bodyPr/>
          <a:lstStyle>
            <a:lvl1pPr>
              <a:defRPr sz="7000" spc="-140"/>
            </a:lvl1pPr>
          </a:lstStyle>
          <a:p>
            <a:r>
              <a:t>Higher Level of Gender Equality, Lower Rape Rate</a:t>
            </a:r>
          </a:p>
        </p:txBody>
      </p:sp>
      <p:sp>
        <p:nvSpPr>
          <p:cNvPr id="33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34</a:t>
            </a:fld>
            <a:endParaRPr/>
          </a:p>
        </p:txBody>
      </p:sp>
      <p:pic>
        <p:nvPicPr>
          <p:cNvPr id="336" name="Image" descr="Image"/>
          <p:cNvPicPr>
            <a:picLocks noChangeAspect="1"/>
          </p:cNvPicPr>
          <p:nvPr/>
        </p:nvPicPr>
        <p:blipFill>
          <a:blip r:embed="rId2"/>
          <a:stretch>
            <a:fillRect/>
          </a:stretch>
        </p:blipFill>
        <p:spPr>
          <a:xfrm>
            <a:off x="6771660" y="2840265"/>
            <a:ext cx="11273959" cy="9786132"/>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Multivariate Regression Model"/>
          <p:cNvSpPr txBox="1">
            <a:spLocks noGrp="1"/>
          </p:cNvSpPr>
          <p:nvPr>
            <p:ph type="title"/>
          </p:nvPr>
        </p:nvSpPr>
        <p:spPr>
          <a:prstGeom prst="rect">
            <a:avLst/>
          </a:prstGeom>
        </p:spPr>
        <p:txBody>
          <a:bodyPr/>
          <a:lstStyle>
            <a:lvl1pPr>
              <a:defRPr sz="7000" spc="-140"/>
            </a:lvl1pPr>
          </a:lstStyle>
          <a:p>
            <a:r>
              <a:t>Multivariate Regression Model</a:t>
            </a:r>
          </a:p>
        </p:txBody>
      </p:sp>
      <p:sp>
        <p:nvSpPr>
          <p:cNvPr id="339" name="Slide Number"/>
          <p:cNvSpPr txBox="1">
            <a:spLocks noGrp="1"/>
          </p:cNvSpPr>
          <p:nvPr>
            <p:ph type="sldNum" sz="quarter" idx="2"/>
          </p:nvPr>
        </p:nvSpPr>
        <p:spPr>
          <a:xfrm>
            <a:off x="12014199" y="13080999"/>
            <a:ext cx="368505"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35</a:t>
            </a:fld>
            <a:endParaRPr/>
          </a:p>
        </p:txBody>
      </p:sp>
      <p:sp>
        <p:nvSpPr>
          <p:cNvPr id="346" name="All Indicators (scaled) without gap…"/>
          <p:cNvSpPr txBox="1"/>
          <p:nvPr/>
        </p:nvSpPr>
        <p:spPr>
          <a:xfrm>
            <a:off x="1611451" y="3071869"/>
            <a:ext cx="9226859" cy="1457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500"/>
            </a:pPr>
            <a:r>
              <a:t>All Indicators (scaled) without gap</a:t>
            </a:r>
          </a:p>
          <a:p>
            <a:pPr algn="l">
              <a:defRPr sz="4500"/>
            </a:pPr>
            <a:r>
              <a:t>vs. Rape Rate</a:t>
            </a:r>
          </a:p>
        </p:txBody>
      </p:sp>
      <p:sp>
        <p:nvSpPr>
          <p:cNvPr id="347" name="Significant and Negative relationship with rape rate:…"/>
          <p:cNvSpPr txBox="1"/>
          <p:nvPr/>
        </p:nvSpPr>
        <p:spPr>
          <a:xfrm>
            <a:off x="1718637" y="5733271"/>
            <a:ext cx="9012487" cy="6400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pPr marL="548640" indent="-548640" algn="l" defTabSz="438911">
              <a:buSzPct val="123000"/>
              <a:buChar char="•"/>
              <a:defRPr sz="4320">
                <a:latin typeface="Arial"/>
                <a:ea typeface="Arial"/>
                <a:cs typeface="Arial"/>
                <a:sym typeface="Arial"/>
              </a:defRPr>
            </a:pPr>
            <a:r>
              <a:rPr dirty="0"/>
              <a:t>Significant and </a:t>
            </a:r>
            <a:r>
              <a:rPr b="1" dirty="0">
                <a:solidFill>
                  <a:schemeClr val="accent5"/>
                </a:solidFill>
              </a:rPr>
              <a:t>Negative</a:t>
            </a:r>
            <a:r>
              <a:rPr dirty="0"/>
              <a:t> relationship with rape rate:</a:t>
            </a:r>
          </a:p>
          <a:p>
            <a:pPr marL="1133855" lvl="1" indent="-548640" algn="l" defTabSz="438911">
              <a:buSzPct val="123000"/>
              <a:buChar char="•"/>
              <a:defRPr sz="4320">
                <a:latin typeface="Arial"/>
                <a:ea typeface="Arial"/>
                <a:cs typeface="Arial"/>
                <a:sym typeface="Arial"/>
              </a:defRPr>
            </a:pPr>
            <a:r>
              <a:rPr dirty="0"/>
              <a:t>education </a:t>
            </a:r>
          </a:p>
          <a:p>
            <a:pPr marL="548640" indent="-548640" algn="l" defTabSz="438911">
              <a:buSzPct val="123000"/>
              <a:buChar char="•"/>
              <a:defRPr sz="4320">
                <a:latin typeface="Arial"/>
                <a:ea typeface="Arial"/>
                <a:cs typeface="Arial"/>
                <a:sym typeface="Arial"/>
              </a:defRPr>
            </a:pPr>
            <a:endParaRPr dirty="0"/>
          </a:p>
          <a:p>
            <a:pPr marL="548640" indent="-548640" algn="l" defTabSz="438911">
              <a:buSzPct val="123000"/>
              <a:buChar char="•"/>
              <a:defRPr sz="4320">
                <a:latin typeface="Arial"/>
                <a:ea typeface="Arial"/>
                <a:cs typeface="Arial"/>
                <a:sym typeface="Arial"/>
              </a:defRPr>
            </a:pPr>
            <a:r>
              <a:rPr dirty="0"/>
              <a:t>Significant and </a:t>
            </a:r>
            <a:r>
              <a:rPr b="1" dirty="0">
                <a:solidFill>
                  <a:schemeClr val="accent3"/>
                </a:solidFill>
              </a:rPr>
              <a:t>Positive</a:t>
            </a:r>
            <a:r>
              <a:rPr dirty="0"/>
              <a:t> relationship with rape rate:</a:t>
            </a:r>
          </a:p>
          <a:p>
            <a:pPr marL="1133855" lvl="1" indent="-548640" algn="l" defTabSz="438911">
              <a:buSzPct val="123000"/>
              <a:buChar char="•"/>
              <a:defRPr sz="4320">
                <a:latin typeface="Arial"/>
                <a:ea typeface="Arial"/>
                <a:cs typeface="Arial"/>
                <a:sym typeface="Arial"/>
              </a:defRPr>
            </a:pPr>
            <a:r>
              <a:rPr dirty="0"/>
              <a:t>year</a:t>
            </a:r>
          </a:p>
          <a:p>
            <a:pPr marL="1133855" lvl="1" indent="-548640" algn="l" defTabSz="438911">
              <a:buSzPct val="123000"/>
              <a:buChar char="•"/>
              <a:defRPr sz="4320">
                <a:latin typeface="Arial"/>
                <a:ea typeface="Arial"/>
                <a:cs typeface="Arial"/>
                <a:sym typeface="Arial"/>
              </a:defRPr>
            </a:pPr>
            <a:r>
              <a:rPr dirty="0" err="1"/>
              <a:t>life_expectancy_f_m</a:t>
            </a:r>
            <a:endParaRPr dirty="0"/>
          </a:p>
        </p:txBody>
      </p:sp>
      <p:pic>
        <p:nvPicPr>
          <p:cNvPr id="3" name="Picture 2" descr="Chart&#10;&#10;Description automatically generated">
            <a:extLst>
              <a:ext uri="{FF2B5EF4-FFF2-40B4-BE49-F238E27FC236}">
                <a16:creationId xmlns:a16="http://schemas.microsoft.com/office/drawing/2014/main" id="{5556DAD7-7908-C957-5C65-28CDB9AEA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5577" y="2767041"/>
            <a:ext cx="11349786" cy="9870298"/>
          </a:xfrm>
          <a:prstGeom prst="rect">
            <a:avLst/>
          </a:prstGeom>
        </p:spPr>
      </p:pic>
      <p:sp>
        <p:nvSpPr>
          <p:cNvPr id="341" name="Rounded Rectangle"/>
          <p:cNvSpPr/>
          <p:nvPr/>
        </p:nvSpPr>
        <p:spPr>
          <a:xfrm>
            <a:off x="11798519" y="5967267"/>
            <a:ext cx="2791086" cy="775541"/>
          </a:xfrm>
          <a:prstGeom prst="roundRect">
            <a:avLst>
              <a:gd name="adj" fmla="val 29389"/>
            </a:avLst>
          </a:prstGeom>
          <a:ln w="25400">
            <a:solidFill>
              <a:schemeClr val="accent5"/>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45" name="Rounded Rectangle"/>
          <p:cNvSpPr/>
          <p:nvPr/>
        </p:nvSpPr>
        <p:spPr>
          <a:xfrm>
            <a:off x="11867222" y="9738862"/>
            <a:ext cx="2791086" cy="775541"/>
          </a:xfrm>
          <a:prstGeom prst="roundRect">
            <a:avLst>
              <a:gd name="adj" fmla="val 29389"/>
            </a:avLst>
          </a:prstGeom>
          <a:ln w="25400">
            <a:solidFill>
              <a:schemeClr val="accent3"/>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42" name="Rounded Rectangle"/>
          <p:cNvSpPr/>
          <p:nvPr/>
        </p:nvSpPr>
        <p:spPr>
          <a:xfrm>
            <a:off x="11798519" y="4003301"/>
            <a:ext cx="2791086" cy="775541"/>
          </a:xfrm>
          <a:prstGeom prst="roundRect">
            <a:avLst>
              <a:gd name="adj" fmla="val 29389"/>
            </a:avLst>
          </a:prstGeom>
          <a:ln w="25400">
            <a:solidFill>
              <a:schemeClr val="accent3"/>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36</a:t>
            </a:fld>
            <a:endParaRPr/>
          </a:p>
        </p:txBody>
      </p:sp>
      <p:sp>
        <p:nvSpPr>
          <p:cNvPr id="350" name="- Reported rape rate has increased from 2011 to 2020 as FBI extended the definition of rape from only male offender and female victom to both sexes.…"/>
          <p:cNvSpPr txBox="1"/>
          <p:nvPr/>
        </p:nvSpPr>
        <p:spPr>
          <a:xfrm>
            <a:off x="11653847" y="2937368"/>
            <a:ext cx="12097721" cy="83151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defRPr sz="4500"/>
            </a:pPr>
            <a:r>
              <a:t>- Reported rape rate has increased from 2011 to 2020 as FBI extended the definition of rape from only male offender and female victom to both sexes. </a:t>
            </a:r>
          </a:p>
          <a:p>
            <a:pPr algn="l">
              <a:defRPr sz="4500"/>
            </a:pPr>
            <a:endParaRPr/>
          </a:p>
          <a:p>
            <a:pPr marL="571500" indent="-571500" algn="l">
              <a:buSzPct val="123000"/>
              <a:buChar char="-"/>
              <a:defRPr sz="4500"/>
            </a:pPr>
            <a:r>
              <a:t>With increasing attention to de-stigmatize rape victims, victims might be more willing to report cases. </a:t>
            </a:r>
          </a:p>
          <a:p>
            <a:pPr marL="571500" indent="-571500" algn="l">
              <a:buSzPct val="123000"/>
              <a:buChar char="-"/>
              <a:defRPr sz="4500"/>
            </a:pPr>
            <a:endParaRPr/>
          </a:p>
          <a:p>
            <a:pPr marL="571500" indent="-571500" algn="l">
              <a:buSzPct val="123000"/>
              <a:buChar char="-"/>
              <a:defRPr sz="4500"/>
            </a:pPr>
            <a:r>
              <a:t>Higher life expectancy of women might imply high mortality of young men -&gt; lower level of public safety </a:t>
            </a:r>
          </a:p>
        </p:txBody>
      </p:sp>
      <p:pic>
        <p:nvPicPr>
          <p:cNvPr id="351" name="Image Gallery" descr="Image Gallery"/>
          <p:cNvPicPr>
            <a:picLocks noChangeAspect="1"/>
          </p:cNvPicPr>
          <p:nvPr/>
        </p:nvPicPr>
        <p:blipFill>
          <a:blip r:embed="rId2"/>
          <a:srcRect t="11311" b="11311"/>
          <a:stretch>
            <a:fillRect/>
          </a:stretch>
        </p:blipFill>
        <p:spPr>
          <a:xfrm>
            <a:off x="-1275369" y="156250"/>
            <a:ext cx="12383982" cy="13547236"/>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Female State Governors vs. Male State Governors"/>
          <p:cNvSpPr txBox="1">
            <a:spLocks noGrp="1"/>
          </p:cNvSpPr>
          <p:nvPr>
            <p:ph type="title"/>
          </p:nvPr>
        </p:nvSpPr>
        <p:spPr>
          <a:prstGeom prst="rect">
            <a:avLst/>
          </a:prstGeom>
        </p:spPr>
        <p:txBody>
          <a:bodyPr/>
          <a:lstStyle>
            <a:lvl1pPr>
              <a:defRPr sz="7000" spc="-140"/>
            </a:lvl1pPr>
          </a:lstStyle>
          <a:p>
            <a:r>
              <a:t>Female State Governors vs. Male State Governors</a:t>
            </a:r>
          </a:p>
        </p:txBody>
      </p:sp>
      <p:sp>
        <p:nvSpPr>
          <p:cNvPr id="35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37</a:t>
            </a:fld>
            <a:endParaRPr/>
          </a:p>
        </p:txBody>
      </p:sp>
      <p:sp>
        <p:nvSpPr>
          <p:cNvPr id="355" name="States governed by women have statistically significantly lower rape rate than the states governed by men"/>
          <p:cNvSpPr txBox="1"/>
          <p:nvPr/>
        </p:nvSpPr>
        <p:spPr>
          <a:xfrm>
            <a:off x="1134286" y="2841222"/>
            <a:ext cx="19271092" cy="14331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lvl1pPr marL="457200" indent="-317500" algn="l" defTabSz="457200">
              <a:buClr>
                <a:srgbClr val="FFFFFF"/>
              </a:buClr>
              <a:buSzPct val="100000"/>
              <a:buFont typeface="Arial"/>
              <a:buChar char="•"/>
              <a:defRPr sz="3900">
                <a:latin typeface="Arial"/>
                <a:ea typeface="Arial"/>
                <a:cs typeface="Arial"/>
                <a:sym typeface="Arial"/>
              </a:defRPr>
            </a:lvl1pPr>
          </a:lstStyle>
          <a:p>
            <a:r>
              <a:t>States governed by women have statistically significantly lower rape rate than the states governed by men</a:t>
            </a:r>
          </a:p>
        </p:txBody>
      </p:sp>
      <p:pic>
        <p:nvPicPr>
          <p:cNvPr id="356" name="Image" descr="Image"/>
          <p:cNvPicPr>
            <a:picLocks noChangeAspect="1"/>
          </p:cNvPicPr>
          <p:nvPr/>
        </p:nvPicPr>
        <p:blipFill>
          <a:blip r:embed="rId2"/>
          <a:stretch>
            <a:fillRect/>
          </a:stretch>
        </p:blipFill>
        <p:spPr>
          <a:xfrm>
            <a:off x="6830909" y="4133260"/>
            <a:ext cx="10173514" cy="8830914"/>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 name="Image Gallery" descr="Image Gallery"/>
          <p:cNvPicPr>
            <a:picLocks noChangeAspect="1"/>
          </p:cNvPicPr>
          <p:nvPr/>
        </p:nvPicPr>
        <p:blipFill>
          <a:blip r:embed="rId2"/>
          <a:srcRect l="5506" r="5506"/>
          <a:stretch>
            <a:fillRect/>
          </a:stretch>
        </p:blipFill>
        <p:spPr>
          <a:xfrm>
            <a:off x="-20749" y="-18468"/>
            <a:ext cx="24425499" cy="13724254"/>
          </a:xfrm>
          <a:prstGeom prst="rect">
            <a:avLst/>
          </a:prstGeom>
          <a:ln w="12700">
            <a:miter lim="400000"/>
          </a:ln>
        </p:spPr>
      </p:pic>
      <p:sp>
        <p:nvSpPr>
          <p:cNvPr id="359" name="Slide Number"/>
          <p:cNvSpPr txBox="1">
            <a:spLocks noGrp="1"/>
          </p:cNvSpPr>
          <p:nvPr>
            <p:ph type="sldNum" sz="quarter" idx="2"/>
          </p:nvPr>
        </p:nvSpPr>
        <p:spPr>
          <a:xfrm>
            <a:off x="12013996" y="13080999"/>
            <a:ext cx="356008"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lstStyle/>
          <a:p>
            <a:fld id="{86CB4B4D-7CA3-9044-876B-883B54F8677D}" type="slidenum">
              <a:t>38</a:t>
            </a:fld>
            <a:endParaRPr/>
          </a:p>
        </p:txBody>
      </p:sp>
      <p:sp>
        <p:nvSpPr>
          <p:cNvPr id="360" name="Predict Rape Rate…"/>
          <p:cNvSpPr txBox="1"/>
          <p:nvPr/>
        </p:nvSpPr>
        <p:spPr>
          <a:xfrm>
            <a:off x="11981587" y="1762926"/>
            <a:ext cx="12380164" cy="47317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lnSpc>
                <a:spcPct val="80000"/>
              </a:lnSpc>
              <a:defRPr sz="11600" b="1" spc="-232"/>
            </a:pPr>
            <a:r>
              <a:t>Predict Rape Rate</a:t>
            </a:r>
          </a:p>
          <a:p>
            <a:pPr algn="l">
              <a:lnSpc>
                <a:spcPct val="80000"/>
              </a:lnSpc>
              <a:defRPr sz="11600" b="1" spc="-232"/>
            </a:pPr>
            <a:br/>
            <a:r>
              <a:t>Machine Learning</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39</a:t>
            </a:fld>
            <a:endParaRPr/>
          </a:p>
        </p:txBody>
      </p:sp>
      <p:pic>
        <p:nvPicPr>
          <p:cNvPr id="363" name="Image Gallery" descr="Image Gallery"/>
          <p:cNvPicPr>
            <a:picLocks noChangeAspect="1"/>
          </p:cNvPicPr>
          <p:nvPr/>
        </p:nvPicPr>
        <p:blipFill>
          <a:blip r:embed="rId2"/>
          <a:srcRect t="839" b="839"/>
          <a:stretch>
            <a:fillRect/>
          </a:stretch>
        </p:blipFill>
        <p:spPr>
          <a:xfrm>
            <a:off x="13679172" y="3641283"/>
            <a:ext cx="10196390" cy="7029485"/>
          </a:xfrm>
          <a:prstGeom prst="rect">
            <a:avLst/>
          </a:prstGeom>
          <a:ln w="12700">
            <a:miter lim="400000"/>
          </a:ln>
        </p:spPr>
      </p:pic>
      <p:sp>
        <p:nvSpPr>
          <p:cNvPr id="364" name="Dimension Reduction"/>
          <p:cNvSpPr txBox="1"/>
          <p:nvPr/>
        </p:nvSpPr>
        <p:spPr>
          <a:xfrm>
            <a:off x="1263731" y="1113880"/>
            <a:ext cx="10754932" cy="1378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80000"/>
              </a:lnSpc>
              <a:defRPr sz="8500" b="1" spc="-170"/>
            </a:lvl1pPr>
          </a:lstStyle>
          <a:p>
            <a:r>
              <a:t>Dimension Reduction</a:t>
            </a:r>
          </a:p>
        </p:txBody>
      </p:sp>
      <p:sp>
        <p:nvSpPr>
          <p:cNvPr id="365" name="Principle component: 6"/>
          <p:cNvSpPr txBox="1"/>
          <p:nvPr/>
        </p:nvSpPr>
        <p:spPr>
          <a:xfrm>
            <a:off x="1371386" y="3168005"/>
            <a:ext cx="6426709" cy="8084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90000"/>
              </a:lnSpc>
              <a:spcBef>
                <a:spcPts val="4500"/>
              </a:spcBef>
              <a:defRPr sz="4800"/>
            </a:lvl1pPr>
          </a:lstStyle>
          <a:p>
            <a:r>
              <a:t>Principle component: 6</a:t>
            </a:r>
          </a:p>
        </p:txBody>
      </p:sp>
      <p:pic>
        <p:nvPicPr>
          <p:cNvPr id="366" name="Image Gallery" descr="Image Gallery"/>
          <p:cNvPicPr>
            <a:picLocks noChangeAspect="1"/>
          </p:cNvPicPr>
          <p:nvPr/>
        </p:nvPicPr>
        <p:blipFill>
          <a:blip r:embed="rId3"/>
          <a:srcRect l="712" r="712"/>
          <a:stretch>
            <a:fillRect/>
          </a:stretch>
        </p:blipFill>
        <p:spPr>
          <a:xfrm>
            <a:off x="699433" y="4652174"/>
            <a:ext cx="12316807" cy="5007703"/>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rime Against Women"/>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Crime Against Women</a:t>
            </a:r>
          </a:p>
        </p:txBody>
      </p:sp>
      <p:sp>
        <p:nvSpPr>
          <p:cNvPr id="174" name="Crime against women is a broad category that includes a range of offenses that disproportionately affect women, such as sexual assault, domestic violence, stalking, and human trafficking."/>
          <p:cNvSpPr txBox="1">
            <a:spLocks noGrp="1"/>
          </p:cNvSpPr>
          <p:nvPr>
            <p:ph type="body" sz="half" idx="1"/>
          </p:nvPr>
        </p:nvSpPr>
        <p:spPr>
          <a:xfrm>
            <a:off x="1206500" y="4248504"/>
            <a:ext cx="12957148" cy="8256012"/>
          </a:xfrm>
          <a:prstGeom prst="rect">
            <a:avLst/>
          </a:prstGeom>
        </p:spPr>
        <p:txBody>
          <a:bodyPr/>
          <a:lstStyle/>
          <a:p>
            <a:pPr lvl="1"/>
            <a:r>
              <a:t>Crime against women is a broad category that includes a range of offenses that disproportionately affect women, such as sexual assault, domestic violence, stalking, and human trafficking.</a:t>
            </a:r>
          </a:p>
        </p:txBody>
      </p:sp>
      <p:sp>
        <p:nvSpPr>
          <p:cNvPr id="175"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pic>
        <p:nvPicPr>
          <p:cNvPr id="176" name="Image Gallery" descr="Image Gallery"/>
          <p:cNvPicPr>
            <a:picLocks noChangeAspect="1"/>
          </p:cNvPicPr>
          <p:nvPr/>
        </p:nvPicPr>
        <p:blipFill>
          <a:blip r:embed="rId2"/>
          <a:srcRect l="13785" r="13785"/>
          <a:stretch>
            <a:fillRect/>
          </a:stretch>
        </p:blipFill>
        <p:spPr>
          <a:xfrm>
            <a:off x="14583384" y="64942"/>
            <a:ext cx="9763716" cy="13689008"/>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40</a:t>
            </a:fld>
            <a:endParaRPr/>
          </a:p>
        </p:txBody>
      </p:sp>
      <p:pic>
        <p:nvPicPr>
          <p:cNvPr id="369" name="Image Gallery" descr="Image Gallery"/>
          <p:cNvPicPr>
            <a:picLocks noChangeAspect="1"/>
          </p:cNvPicPr>
          <p:nvPr/>
        </p:nvPicPr>
        <p:blipFill>
          <a:blip r:embed="rId2"/>
          <a:srcRect l="395" r="395"/>
          <a:stretch>
            <a:fillRect/>
          </a:stretch>
        </p:blipFill>
        <p:spPr>
          <a:xfrm>
            <a:off x="6457473" y="4032932"/>
            <a:ext cx="11469054" cy="7177203"/>
          </a:xfrm>
          <a:prstGeom prst="rect">
            <a:avLst/>
          </a:prstGeom>
          <a:ln w="12700">
            <a:miter lim="400000"/>
          </a:ln>
        </p:spPr>
      </p:pic>
      <p:sp>
        <p:nvSpPr>
          <p:cNvPr id="370" name="Machine Learning"/>
          <p:cNvSpPr txBox="1"/>
          <p:nvPr/>
        </p:nvSpPr>
        <p:spPr>
          <a:xfrm>
            <a:off x="1263731" y="1075780"/>
            <a:ext cx="9002904" cy="13783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l">
              <a:lnSpc>
                <a:spcPct val="80000"/>
              </a:lnSpc>
              <a:defRPr sz="8500" b="1" spc="-170"/>
            </a:lvl1pPr>
          </a:lstStyle>
          <a:p>
            <a:r>
              <a:t>Machine Learning</a:t>
            </a:r>
          </a:p>
        </p:txBody>
      </p:sp>
      <p:sp>
        <p:nvSpPr>
          <p:cNvPr id="371" name="Rounded Rectangle"/>
          <p:cNvSpPr/>
          <p:nvPr/>
        </p:nvSpPr>
        <p:spPr>
          <a:xfrm>
            <a:off x="12433723" y="7106230"/>
            <a:ext cx="1688236" cy="889986"/>
          </a:xfrm>
          <a:prstGeom prst="roundRect">
            <a:avLst>
              <a:gd name="adj" fmla="val 21405"/>
            </a:avLst>
          </a:prstGeom>
          <a:ln w="101600">
            <a:solidFill>
              <a:srgbClr val="DB6082"/>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72" name="Model Performance"/>
          <p:cNvSpPr txBox="1"/>
          <p:nvPr/>
        </p:nvSpPr>
        <p:spPr>
          <a:xfrm>
            <a:off x="1231900" y="2245962"/>
            <a:ext cx="21971000" cy="93478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ormAutofit/>
          </a:bodyPr>
          <a:lstStyle>
            <a:lvl1pPr algn="l" defTabSz="825500">
              <a:defRPr sz="5500" b="1"/>
            </a:lvl1pPr>
          </a:lstStyle>
          <a:p>
            <a:r>
              <a:t>Model Performance</a:t>
            </a:r>
          </a:p>
        </p:txBody>
      </p:sp>
      <p:sp>
        <p:nvSpPr>
          <p:cNvPr id="373" name="Rectangle"/>
          <p:cNvSpPr/>
          <p:nvPr/>
        </p:nvSpPr>
        <p:spPr>
          <a:xfrm>
            <a:off x="12368185" y="5163872"/>
            <a:ext cx="1819310" cy="778049"/>
          </a:xfrm>
          <a:prstGeom prst="rect">
            <a:avLst/>
          </a:prstGeom>
          <a:ln w="101600">
            <a:solidFill>
              <a:srgbClr val="969FDB"/>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74" name="Rectangle"/>
          <p:cNvSpPr/>
          <p:nvPr/>
        </p:nvSpPr>
        <p:spPr>
          <a:xfrm>
            <a:off x="12368185" y="6135051"/>
            <a:ext cx="1819310" cy="778049"/>
          </a:xfrm>
          <a:prstGeom prst="rect">
            <a:avLst/>
          </a:prstGeom>
          <a:ln w="101600">
            <a:solidFill>
              <a:srgbClr val="969FDB"/>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
        <p:nvSpPr>
          <p:cNvPr id="375" name="Rounded Rectangle"/>
          <p:cNvSpPr/>
          <p:nvPr/>
        </p:nvSpPr>
        <p:spPr>
          <a:xfrm>
            <a:off x="12433723" y="10186588"/>
            <a:ext cx="1688236" cy="889986"/>
          </a:xfrm>
          <a:prstGeom prst="roundRect">
            <a:avLst>
              <a:gd name="adj" fmla="val 21405"/>
            </a:avLst>
          </a:prstGeom>
          <a:ln w="101600">
            <a:solidFill>
              <a:srgbClr val="DB6082"/>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41</a:t>
            </a:fld>
            <a:endParaRPr/>
          </a:p>
        </p:txBody>
      </p:sp>
      <p:pic>
        <p:nvPicPr>
          <p:cNvPr id="378" name="Image Gallery" descr="Image Gallery"/>
          <p:cNvPicPr>
            <a:picLocks noChangeAspect="1"/>
          </p:cNvPicPr>
          <p:nvPr/>
        </p:nvPicPr>
        <p:blipFill>
          <a:blip r:embed="rId2"/>
          <a:srcRect t="4220" b="4220"/>
          <a:stretch>
            <a:fillRect/>
          </a:stretch>
        </p:blipFill>
        <p:spPr>
          <a:xfrm>
            <a:off x="-137923" y="4388"/>
            <a:ext cx="9694488" cy="13707224"/>
          </a:xfrm>
          <a:prstGeom prst="rect">
            <a:avLst/>
          </a:prstGeom>
          <a:ln w="12700">
            <a:miter lim="400000"/>
          </a:ln>
        </p:spPr>
      </p:pic>
      <p:sp>
        <p:nvSpPr>
          <p:cNvPr id="379" name="Take Home Point I"/>
          <p:cNvSpPr txBox="1"/>
          <p:nvPr/>
        </p:nvSpPr>
        <p:spPr>
          <a:xfrm>
            <a:off x="11485501" y="792632"/>
            <a:ext cx="11117581" cy="1626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b="1"/>
            </a:lvl1pPr>
          </a:lstStyle>
          <a:p>
            <a:r>
              <a:t>Take Home Point I</a:t>
            </a:r>
          </a:p>
        </p:txBody>
      </p:sp>
      <p:sp>
        <p:nvSpPr>
          <p:cNvPr id="380" name="Missing data - check for unusual pattern and caution mismatching data and label…"/>
          <p:cNvSpPr txBox="1"/>
          <p:nvPr/>
        </p:nvSpPr>
        <p:spPr>
          <a:xfrm>
            <a:off x="10083041" y="5141488"/>
            <a:ext cx="13922499" cy="52175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90000"/>
              </a:lnSpc>
              <a:spcBef>
                <a:spcPts val="4500"/>
              </a:spcBef>
              <a:defRPr sz="4800"/>
            </a:pPr>
            <a:r>
              <a:t>Missing data - check for unusual pattern and caution mismatching data and label</a:t>
            </a:r>
          </a:p>
          <a:p>
            <a:pPr algn="l">
              <a:lnSpc>
                <a:spcPct val="90000"/>
              </a:lnSpc>
              <a:spcBef>
                <a:spcPts val="4500"/>
              </a:spcBef>
              <a:defRPr sz="4800"/>
            </a:pPr>
            <a:r>
              <a:t>Web scraping - cautious about HTML layout when scraping multiple pages at a time</a:t>
            </a:r>
          </a:p>
          <a:p>
            <a:pPr algn="l">
              <a:lnSpc>
                <a:spcPct val="90000"/>
              </a:lnSpc>
              <a:spcBef>
                <a:spcPts val="4500"/>
              </a:spcBef>
              <a:defRPr sz="4800"/>
            </a:pPr>
            <a:r>
              <a:t>R is much powerful in statistical analysis task and has better visualization packages than Python</a:t>
            </a:r>
          </a:p>
        </p:txBody>
      </p:sp>
      <p:sp>
        <p:nvSpPr>
          <p:cNvPr id="381" name="Experience"/>
          <p:cNvSpPr txBox="1"/>
          <p:nvPr/>
        </p:nvSpPr>
        <p:spPr>
          <a:xfrm>
            <a:off x="15124940" y="2530448"/>
            <a:ext cx="3838703" cy="94494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5500" b="1"/>
            </a:lvl1pPr>
          </a:lstStyle>
          <a:p>
            <a:r>
              <a:t>Experience</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42</a:t>
            </a:fld>
            <a:endParaRPr/>
          </a:p>
        </p:txBody>
      </p:sp>
      <p:sp>
        <p:nvSpPr>
          <p:cNvPr id="384" name="Overall, higher gender inequality predicts lower rape rate…"/>
          <p:cNvSpPr txBox="1"/>
          <p:nvPr/>
        </p:nvSpPr>
        <p:spPr>
          <a:xfrm>
            <a:off x="819449" y="5211154"/>
            <a:ext cx="11768726" cy="72835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a:lnSpc>
                <a:spcPct val="90000"/>
              </a:lnSpc>
              <a:spcBef>
                <a:spcPts val="4500"/>
              </a:spcBef>
              <a:defRPr sz="4000"/>
            </a:pPr>
            <a:r>
              <a:t>Overall, higher gender inequality predicts lower rape rate</a:t>
            </a:r>
          </a:p>
          <a:p>
            <a:pPr algn="l">
              <a:defRPr sz="4000"/>
            </a:pPr>
            <a:endParaRPr/>
          </a:p>
          <a:p>
            <a:pPr algn="l">
              <a:defRPr sz="4000"/>
            </a:pPr>
            <a:r>
              <a:t>Specifically, large education, economic gap, lower level of political empowerment, or more restrictions on abortion is associated with higher rape rate.</a:t>
            </a:r>
          </a:p>
          <a:p>
            <a:pPr algn="l">
              <a:defRPr sz="4000"/>
            </a:pPr>
            <a:endParaRPr/>
          </a:p>
          <a:p>
            <a:pPr algn="l">
              <a:defRPr sz="4000"/>
            </a:pPr>
            <a:r>
              <a:t>Random forest model has the best performance on non-linear multivariate regression task</a:t>
            </a:r>
          </a:p>
          <a:p>
            <a:pPr algn="l">
              <a:defRPr sz="4000"/>
            </a:pPr>
            <a:endParaRPr/>
          </a:p>
          <a:p>
            <a:pPr algn="l">
              <a:defRPr sz="4000"/>
            </a:pPr>
            <a:endParaRPr/>
          </a:p>
        </p:txBody>
      </p:sp>
      <p:pic>
        <p:nvPicPr>
          <p:cNvPr id="385" name="Image Gallery" descr="Image Gallery"/>
          <p:cNvPicPr>
            <a:picLocks noChangeAspect="1"/>
          </p:cNvPicPr>
          <p:nvPr/>
        </p:nvPicPr>
        <p:blipFill>
          <a:blip r:embed="rId2"/>
          <a:srcRect t="7154" b="7154"/>
          <a:stretch>
            <a:fillRect/>
          </a:stretch>
        </p:blipFill>
        <p:spPr>
          <a:xfrm>
            <a:off x="12935486" y="14069"/>
            <a:ext cx="11450551" cy="13736810"/>
          </a:xfrm>
          <a:prstGeom prst="rect">
            <a:avLst/>
          </a:prstGeom>
          <a:ln w="12700">
            <a:miter lim="400000"/>
          </a:ln>
        </p:spPr>
      </p:pic>
      <p:sp>
        <p:nvSpPr>
          <p:cNvPr id="386" name="Take Home Point II"/>
          <p:cNvSpPr txBox="1"/>
          <p:nvPr/>
        </p:nvSpPr>
        <p:spPr>
          <a:xfrm>
            <a:off x="692915" y="901616"/>
            <a:ext cx="11492231" cy="16268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b="1"/>
            </a:lvl1pPr>
          </a:lstStyle>
          <a:p>
            <a:r>
              <a:t>Take Home Point II</a:t>
            </a:r>
          </a:p>
        </p:txBody>
      </p:sp>
      <p:sp>
        <p:nvSpPr>
          <p:cNvPr id="387" name="Revisit Research Question"/>
          <p:cNvSpPr txBox="1"/>
          <p:nvPr/>
        </p:nvSpPr>
        <p:spPr>
          <a:xfrm>
            <a:off x="1502685" y="2389732"/>
            <a:ext cx="8909813" cy="94493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defTabSz="825500">
              <a:defRPr sz="5500" b="1"/>
            </a:lvl1pPr>
          </a:lstStyle>
          <a:p>
            <a:r>
              <a:t>Revisit Research Question</a:t>
            </a: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 name="Image Gallery" descr="Image Gallery"/>
          <p:cNvPicPr>
            <a:picLocks noChangeAspect="1"/>
          </p:cNvPicPr>
          <p:nvPr/>
        </p:nvPicPr>
        <p:blipFill>
          <a:blip r:embed="rId2"/>
          <a:srcRect t="5561" b="5561"/>
          <a:stretch>
            <a:fillRect/>
          </a:stretch>
        </p:blipFill>
        <p:spPr>
          <a:xfrm>
            <a:off x="12055798" y="-9627"/>
            <a:ext cx="12368339" cy="13740641"/>
          </a:xfrm>
          <a:prstGeom prst="rect">
            <a:avLst/>
          </a:prstGeom>
          <a:ln w="12700">
            <a:miter lim="400000"/>
          </a:ln>
        </p:spPr>
      </p:pic>
      <p:sp>
        <p:nvSpPr>
          <p:cNvPr id="39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43</a:t>
            </a:fld>
            <a:endParaRPr/>
          </a:p>
        </p:txBody>
      </p:sp>
      <p:sp>
        <p:nvSpPr>
          <p:cNvPr id="391" name="Q &amp; A"/>
          <p:cNvSpPr txBox="1"/>
          <p:nvPr/>
        </p:nvSpPr>
        <p:spPr>
          <a:xfrm>
            <a:off x="4492371" y="6069329"/>
            <a:ext cx="3408681" cy="15773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0000"/>
            </a:lvl1pPr>
          </a:lstStyle>
          <a:p>
            <a:r>
              <a:t>Q &amp; A</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Motivation"/>
          <p:cNvSpPr txBox="1">
            <a:spLocks noGrp="1"/>
          </p:cNvSpPr>
          <p:nvPr>
            <p:ph type="title"/>
          </p:nvPr>
        </p:nvSpPr>
        <p:spPr>
          <a:prstGeom prst="rect">
            <a:avLst/>
          </a:prstGeom>
        </p:spPr>
        <p:txBody>
          <a:bodyPr/>
          <a:lstStyle/>
          <a:p>
            <a:r>
              <a:t>Motivation</a:t>
            </a:r>
          </a:p>
        </p:txBody>
      </p:sp>
      <p:sp>
        <p:nvSpPr>
          <p:cNvPr id="179" name="The Global Gender Gap Report:…"/>
          <p:cNvSpPr txBox="1">
            <a:spLocks noGrp="1"/>
          </p:cNvSpPr>
          <p:nvPr>
            <p:ph type="body" sz="half" idx="1"/>
          </p:nvPr>
        </p:nvSpPr>
        <p:spPr>
          <a:xfrm>
            <a:off x="446564" y="3117950"/>
            <a:ext cx="12352464" cy="10361189"/>
          </a:xfrm>
          <a:prstGeom prst="rect">
            <a:avLst/>
          </a:prstGeom>
        </p:spPr>
        <p:txBody>
          <a:bodyPr/>
          <a:lstStyle/>
          <a:p>
            <a:r>
              <a:t>The Global Gender Gap Report: </a:t>
            </a:r>
          </a:p>
          <a:p>
            <a:pPr lvl="1"/>
            <a:r>
              <a:t>An annual publication by the World Economic Forum</a:t>
            </a:r>
          </a:p>
          <a:p>
            <a:pPr lvl="1"/>
            <a:r>
              <a:t>4 key indicators: economic participation and opportunity, educational attainment, health and survival, and political empowerment</a:t>
            </a:r>
          </a:p>
          <a:p>
            <a:r>
              <a:t>BUT not include crimes against women</a:t>
            </a:r>
          </a:p>
        </p:txBody>
      </p:sp>
      <p:sp>
        <p:nvSpPr>
          <p:cNvPr id="180"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181" name="Image Gallery" descr="Image Gallery"/>
          <p:cNvPicPr>
            <a:picLocks noChangeAspect="1"/>
          </p:cNvPicPr>
          <p:nvPr/>
        </p:nvPicPr>
        <p:blipFill>
          <a:blip r:embed="rId2"/>
          <a:srcRect t="2430" b="2430"/>
          <a:stretch>
            <a:fillRect/>
          </a:stretch>
        </p:blipFill>
        <p:spPr>
          <a:xfrm>
            <a:off x="14224553" y="-17114"/>
            <a:ext cx="10202815" cy="13750228"/>
          </a:xfrm>
          <a:prstGeom prst="rect">
            <a:avLst/>
          </a:prstGeom>
          <a:ln w="12700">
            <a:miter lim="400000"/>
          </a:ln>
        </p:spPr>
      </p:pic>
      <p:sp>
        <p:nvSpPr>
          <p:cNvPr id="182" name="Rectangle"/>
          <p:cNvSpPr/>
          <p:nvPr/>
        </p:nvSpPr>
        <p:spPr>
          <a:xfrm>
            <a:off x="19268749" y="4897326"/>
            <a:ext cx="5153666" cy="1992147"/>
          </a:xfrm>
          <a:prstGeom prst="rect">
            <a:avLst/>
          </a:prstGeom>
          <a:solidFill>
            <a:srgbClr val="071B38"/>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Operationalization"/>
          <p:cNvSpPr txBox="1">
            <a:spLocks noGrp="1"/>
          </p:cNvSpPr>
          <p:nvPr>
            <p:ph type="title"/>
          </p:nvPr>
        </p:nvSpPr>
        <p:spPr>
          <a:prstGeom prst="rect">
            <a:avLst/>
          </a:prstGeom>
        </p:spPr>
        <p:txBody>
          <a:bodyPr/>
          <a:lstStyle/>
          <a:p>
            <a:r>
              <a:t>Operationalization</a:t>
            </a:r>
          </a:p>
        </p:txBody>
      </p:sp>
      <p:sp>
        <p:nvSpPr>
          <p:cNvPr id="185" name="Gender Inequality…"/>
          <p:cNvSpPr txBox="1">
            <a:spLocks noGrp="1"/>
          </p:cNvSpPr>
          <p:nvPr>
            <p:ph type="body" sz="half" idx="1"/>
          </p:nvPr>
        </p:nvSpPr>
        <p:spPr>
          <a:xfrm>
            <a:off x="1206500" y="2962146"/>
            <a:ext cx="12937987" cy="9542370"/>
          </a:xfrm>
          <a:prstGeom prst="rect">
            <a:avLst/>
          </a:prstGeom>
        </p:spPr>
        <p:txBody>
          <a:bodyPr/>
          <a:lstStyle/>
          <a:p>
            <a:pPr marL="487680" indent="-487680" defTabSz="1950671">
              <a:spcBef>
                <a:spcPts val="3600"/>
              </a:spcBef>
              <a:defRPr sz="3840"/>
            </a:pPr>
            <a:r>
              <a:t>Gender Inequality</a:t>
            </a:r>
          </a:p>
          <a:p>
            <a:pPr marL="1463040" lvl="2" indent="-487680" defTabSz="1950671">
              <a:spcBef>
                <a:spcPts val="3600"/>
              </a:spcBef>
              <a:defRPr sz="3200"/>
            </a:pPr>
            <a:r>
              <a:t>Economic gender gap</a:t>
            </a:r>
          </a:p>
          <a:p>
            <a:pPr marL="1463040" lvl="2" indent="-487680" defTabSz="1950671">
              <a:spcBef>
                <a:spcPts val="3600"/>
              </a:spcBef>
              <a:defRPr sz="3200"/>
            </a:pPr>
            <a:r>
              <a:t>Education gender gap</a:t>
            </a:r>
          </a:p>
          <a:p>
            <a:pPr marL="1463040" lvl="2" indent="-487680" defTabSz="1950671">
              <a:spcBef>
                <a:spcPts val="3600"/>
              </a:spcBef>
              <a:defRPr sz="3200"/>
            </a:pPr>
            <a:r>
              <a:t>Health gender gap</a:t>
            </a:r>
          </a:p>
          <a:p>
            <a:pPr marL="1463040" lvl="2" indent="-487680" defTabSz="1950671">
              <a:spcBef>
                <a:spcPts val="3600"/>
              </a:spcBef>
              <a:defRPr sz="3200"/>
            </a:pPr>
            <a:r>
              <a:t>Political empowerment</a:t>
            </a:r>
          </a:p>
          <a:p>
            <a:pPr marL="1463040" lvl="2" indent="-487680" defTabSz="1950671">
              <a:spcBef>
                <a:spcPts val="3600"/>
              </a:spcBef>
              <a:defRPr sz="3200"/>
            </a:pPr>
            <a:r>
              <a:t>Abortion: state legality and abortion rate</a:t>
            </a:r>
          </a:p>
          <a:p>
            <a:pPr marL="1950720" lvl="3" indent="-487680" defTabSz="1950671">
              <a:spcBef>
                <a:spcPts val="3600"/>
              </a:spcBef>
              <a:defRPr sz="2720"/>
            </a:pPr>
            <a:r>
              <a:t>Roe v. Wade in June 2022</a:t>
            </a:r>
          </a:p>
          <a:p>
            <a:pPr marL="1950720" lvl="3" indent="-487680" defTabSz="1950671">
              <a:spcBef>
                <a:spcPts val="3600"/>
              </a:spcBef>
              <a:defRPr sz="2720"/>
            </a:pPr>
            <a:r>
              <a:t>Women’s autonomy over their bodies - freedom to make life choices</a:t>
            </a:r>
          </a:p>
          <a:p>
            <a:pPr marL="975360" lvl="1" indent="-487680" defTabSz="1950671">
              <a:spcBef>
                <a:spcPts val="3600"/>
              </a:spcBef>
              <a:defRPr sz="3840"/>
            </a:pPr>
            <a:r>
              <a:t>Crime against women: rape rate</a:t>
            </a:r>
          </a:p>
          <a:p>
            <a:pPr marL="975360" lvl="1" indent="-487680" defTabSz="1950671">
              <a:spcBef>
                <a:spcPts val="3600"/>
              </a:spcBef>
              <a:defRPr sz="3200"/>
            </a:pPr>
            <a:r>
              <a:t>Rape is a gendered crime that is overwhelmingly committed against women by men (about 90% of the victims are female)</a:t>
            </a:r>
          </a:p>
        </p:txBody>
      </p:sp>
      <p:sp>
        <p:nvSpPr>
          <p:cNvPr id="186"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pic>
        <p:nvPicPr>
          <p:cNvPr id="187" name="Image Gallery" descr="Image Gallery"/>
          <p:cNvPicPr>
            <a:picLocks noChangeAspect="1"/>
          </p:cNvPicPr>
          <p:nvPr/>
        </p:nvPicPr>
        <p:blipFill>
          <a:blip r:embed="rId2"/>
          <a:srcRect l="2553"/>
          <a:stretch>
            <a:fillRect/>
          </a:stretch>
        </p:blipFill>
        <p:spPr>
          <a:xfrm>
            <a:off x="14755789" y="-33784"/>
            <a:ext cx="9653945" cy="1378356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search Question"/>
          <p:cNvSpPr txBox="1">
            <a:spLocks noGrp="1"/>
          </p:cNvSpPr>
          <p:nvPr>
            <p:ph type="title"/>
          </p:nvPr>
        </p:nvSpPr>
        <p:spPr>
          <a:prstGeom prst="rect">
            <a:avLst/>
          </a:prstGeom>
        </p:spPr>
        <p:txBody>
          <a:bodyPr/>
          <a:lstStyle/>
          <a:p>
            <a:r>
              <a:t>Research Question</a:t>
            </a:r>
          </a:p>
        </p:txBody>
      </p:sp>
      <p:sp>
        <p:nvSpPr>
          <p:cNvPr id="190" name="How does gender inequality, as measured by five key indicators (economic gender gap, education gender gap, health gender gap, political power, and state-level abortion laws), relate to the prevalence of crimes against women in the United States?…"/>
          <p:cNvSpPr txBox="1">
            <a:spLocks noGrp="1"/>
          </p:cNvSpPr>
          <p:nvPr>
            <p:ph type="body" idx="1"/>
          </p:nvPr>
        </p:nvSpPr>
        <p:spPr>
          <a:prstGeom prst="rect">
            <a:avLst/>
          </a:prstGeom>
        </p:spPr>
        <p:txBody>
          <a:bodyPr/>
          <a:lstStyle/>
          <a:p>
            <a:r>
              <a:t>How does gender inequality, as measured by five key indicators (economic gender gap, education gender gap, health gender gap, political power, and state-level abortion laws), relate to the prevalence of crimes against women in the United States? </a:t>
            </a:r>
          </a:p>
          <a:p>
            <a:endParaRPr/>
          </a:p>
          <a:p>
            <a:r>
              <a:t>To what extent can the five key indicators be used as predictors of the prevalence of crimes against women in the United States?</a:t>
            </a:r>
          </a:p>
        </p:txBody>
      </p:sp>
      <p:sp>
        <p:nvSpPr>
          <p:cNvPr id="191"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Image Gallery" descr="Image Gallery"/>
          <p:cNvPicPr>
            <a:picLocks noChangeAspect="1"/>
          </p:cNvPicPr>
          <p:nvPr/>
        </p:nvPicPr>
        <p:blipFill>
          <a:blip r:embed="rId2"/>
          <a:srcRect t="7910" b="7910"/>
          <a:stretch>
            <a:fillRect/>
          </a:stretch>
        </p:blipFill>
        <p:spPr>
          <a:xfrm>
            <a:off x="-49431" y="-29325"/>
            <a:ext cx="24482862" cy="13838558"/>
          </a:xfrm>
          <a:prstGeom prst="rect">
            <a:avLst/>
          </a:prstGeom>
          <a:ln w="12700">
            <a:miter lim="400000"/>
          </a:ln>
        </p:spPr>
      </p:pic>
      <p:sp>
        <p:nvSpPr>
          <p:cNvPr id="194"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
        <p:nvSpPr>
          <p:cNvPr id="195" name="Data"/>
          <p:cNvSpPr txBox="1"/>
          <p:nvPr/>
        </p:nvSpPr>
        <p:spPr>
          <a:xfrm>
            <a:off x="10711814" y="2340483"/>
            <a:ext cx="2960371" cy="31889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0000" b="1">
                <a:solidFill>
                  <a:srgbClr val="000000"/>
                </a:solidFill>
              </a:defRPr>
            </a:pPr>
            <a:endParaRPr/>
          </a:p>
          <a:p>
            <a:pPr>
              <a:defRPr sz="10000" b="1">
                <a:solidFill>
                  <a:srgbClr val="000000"/>
                </a:solidFill>
              </a:defRPr>
            </a:pPr>
            <a:r>
              <a:t>Data</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Economic Gender Gap"/>
          <p:cNvSpPr txBox="1">
            <a:spLocks noGrp="1"/>
          </p:cNvSpPr>
          <p:nvPr>
            <p:ph type="body" idx="21"/>
          </p:nvPr>
        </p:nvSpPr>
        <p:spPr>
          <a:xfrm>
            <a:off x="13636949" y="2325496"/>
            <a:ext cx="21971001" cy="93478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Economic Gender Gap</a:t>
            </a:r>
          </a:p>
        </p:txBody>
      </p:sp>
      <p:sp>
        <p:nvSpPr>
          <p:cNvPr id="198" name="Labor force participation rate…"/>
          <p:cNvSpPr txBox="1">
            <a:spLocks noGrp="1"/>
          </p:cNvSpPr>
          <p:nvPr>
            <p:ph type="body" sz="half" idx="1"/>
          </p:nvPr>
        </p:nvSpPr>
        <p:spPr>
          <a:xfrm>
            <a:off x="11705882" y="4248504"/>
            <a:ext cx="12904757" cy="8256012"/>
          </a:xfrm>
          <a:prstGeom prst="rect">
            <a:avLst/>
          </a:prstGeom>
        </p:spPr>
        <p:txBody>
          <a:bodyPr/>
          <a:lstStyle/>
          <a:p>
            <a:r>
              <a:t>Labor force participation rate</a:t>
            </a:r>
          </a:p>
          <a:p>
            <a:r>
              <a:t>Management position wage gender gap</a:t>
            </a:r>
          </a:p>
          <a:p>
            <a:r>
              <a:t>Bachelor holder wage gender gap</a:t>
            </a:r>
          </a:p>
          <a:p>
            <a:r>
              <a:t>Source: United States Census Bureau</a:t>
            </a:r>
          </a:p>
        </p:txBody>
      </p:sp>
      <p:sp>
        <p:nvSpPr>
          <p:cNvPr id="199" name="Slide Number"/>
          <p:cNvSpPr txBox="1">
            <a:spLocks noGrp="1"/>
          </p:cNvSpPr>
          <p:nvPr>
            <p:ph type="sldNum" sz="quarter" idx="2"/>
          </p:nvPr>
        </p:nvSpPr>
        <p:spPr>
          <a:xfrm>
            <a:off x="12065050" y="13080999"/>
            <a:ext cx="241403" cy="3746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pic>
        <p:nvPicPr>
          <p:cNvPr id="200" name="Image Gallery" descr="Image Gallery"/>
          <p:cNvPicPr>
            <a:picLocks noChangeAspect="1"/>
          </p:cNvPicPr>
          <p:nvPr/>
        </p:nvPicPr>
        <p:blipFill>
          <a:blip r:embed="rId2"/>
          <a:srcRect l="2941" r="2941"/>
          <a:stretch>
            <a:fillRect/>
          </a:stretch>
        </p:blipFill>
        <p:spPr>
          <a:xfrm>
            <a:off x="129" y="-25869"/>
            <a:ext cx="10492774" cy="13767738"/>
          </a:xfrm>
          <a:prstGeom prst="rect">
            <a:avLst/>
          </a:prstGeom>
          <a:ln w="12700">
            <a:miter lim="400000"/>
          </a:ln>
        </p:spPr>
      </p:pic>
      <p:sp>
        <p:nvSpPr>
          <p:cNvPr id="201" name="Data Collection"/>
          <p:cNvSpPr txBox="1">
            <a:spLocks noGrp="1"/>
          </p:cNvSpPr>
          <p:nvPr>
            <p:ph type="title"/>
          </p:nvPr>
        </p:nvSpPr>
        <p:spPr>
          <a:xfrm>
            <a:off x="13549937" y="948957"/>
            <a:ext cx="10950233" cy="1433164"/>
          </a:xfrm>
          <a:prstGeom prst="rect">
            <a:avLst/>
          </a:prstGeom>
        </p:spPr>
        <p:txBody>
          <a:bodyPr/>
          <a:lstStyle/>
          <a:p>
            <a:r>
              <a:t>Data Collection</a:t>
            </a:r>
          </a:p>
        </p:txBody>
      </p:sp>
    </p:spTree>
  </p:cSld>
  <p:clrMapOvr>
    <a:masterClrMapping/>
  </p:clrMapOvr>
  <p:transition spd="med"/>
</p:sld>
</file>

<file path=ppt/theme/theme1.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0_BasicBlack">
  <a:themeElements>
    <a:clrScheme name="20_BasicBlack">
      <a:dk1>
        <a:srgbClr val="000000"/>
      </a:dk1>
      <a:lt1>
        <a:srgbClr val="FFFFFF"/>
      </a:lt1>
      <a:dk2>
        <a:srgbClr val="434343"/>
      </a:dk2>
      <a:lt2>
        <a:srgbClr val="A9A9A9"/>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0_BasicBlack">
      <a:majorFont>
        <a:latin typeface="Helvetica Neue"/>
        <a:ea typeface="Helvetica Neue"/>
        <a:cs typeface="Helvetica Neue"/>
      </a:majorFont>
      <a:minorFont>
        <a:latin typeface="Helvetica Neue"/>
        <a:ea typeface="Helvetica Neue"/>
        <a:cs typeface="Helvetica Neue"/>
      </a:minorFont>
    </a:fontScheme>
    <a:fmtScheme name="20_Basic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130</TotalTime>
  <Words>1628</Words>
  <Application>Microsoft Office PowerPoint</Application>
  <PresentationFormat>Custom</PresentationFormat>
  <Paragraphs>250</Paragraphs>
  <Slides>43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43</vt:i4>
      </vt:variant>
    </vt:vector>
  </HeadingPairs>
  <TitlesOfParts>
    <vt:vector size="48" baseType="lpstr">
      <vt:lpstr>Helvetica Neue</vt:lpstr>
      <vt:lpstr>Helvetica Neue Medium</vt:lpstr>
      <vt:lpstr>Times Roman</vt:lpstr>
      <vt:lpstr>Arial</vt:lpstr>
      <vt:lpstr>20_BasicBlack</vt:lpstr>
      <vt:lpstr>Gender Inequality  and  Crime Against Women</vt:lpstr>
      <vt:lpstr>PowerPoint Presentation</vt:lpstr>
      <vt:lpstr>Introduction</vt:lpstr>
      <vt:lpstr>PowerPoint Presentation</vt:lpstr>
      <vt:lpstr>Motivation</vt:lpstr>
      <vt:lpstr>Operationalization</vt:lpstr>
      <vt:lpstr>Research Question</vt:lpstr>
      <vt:lpstr>PowerPoint Presentation</vt:lpstr>
      <vt:lpstr>Data Collection</vt:lpstr>
      <vt:lpstr>Data Collection</vt:lpstr>
      <vt:lpstr>Data Collection</vt:lpstr>
      <vt:lpstr>PowerPoint Presentation</vt:lpstr>
      <vt:lpstr>PowerPoint Presentation</vt:lpstr>
      <vt:lpstr>Data Collection</vt:lpstr>
      <vt:lpstr>PowerPoint Presentation</vt:lpstr>
      <vt:lpstr>Data Collection Challenge</vt:lpstr>
      <vt:lpstr>Data Preprocessing</vt:lpstr>
      <vt:lpstr>Data Preprocessing</vt:lpstr>
      <vt:lpstr>Data Preprocessing</vt:lpstr>
      <vt:lpstr>Data Preprocessing</vt:lpstr>
      <vt:lpstr>Data Preprocessing</vt:lpstr>
      <vt:lpstr>Data Preprocessing</vt:lpstr>
      <vt:lpstr>Data Preprocessing</vt:lpstr>
      <vt:lpstr>PowerPoint Presentation</vt:lpstr>
      <vt:lpstr>PowerPoint Presentation</vt:lpstr>
      <vt:lpstr>PowerPoint Presentation</vt:lpstr>
      <vt:lpstr>Feature Distribution Analysis</vt:lpstr>
      <vt:lpstr>Feature Distribution Analysis</vt:lpstr>
      <vt:lpstr>Feature Distribution Analysis</vt:lpstr>
      <vt:lpstr>Longitudinal Trend</vt:lpstr>
      <vt:lpstr>Longitudinal trend</vt:lpstr>
      <vt:lpstr>Rape Rate Across Years on Map</vt:lpstr>
      <vt:lpstr>PowerPoint Presentation</vt:lpstr>
      <vt:lpstr>Higher Level of Gender Equality, Lower Rape Rate</vt:lpstr>
      <vt:lpstr>Multivariate Regression Model</vt:lpstr>
      <vt:lpstr>PowerPoint Presentation</vt:lpstr>
      <vt:lpstr>Female State Governors vs. Male State Governors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Gender Inequality  and  Crime Against Women</dc:title>
  <dc:creator>Ruoyi Wu</dc:creator>
  <cp:lastModifiedBy>Ruoyi Wu</cp:lastModifiedBy>
  <cp:revision>3</cp:revision>
  <dcterms:modified xsi:type="dcterms:W3CDTF">2023-03-08T02:55:23Z</dcterms:modified>
</cp:coreProperties>
</file>